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66" r:id="rId2"/>
    <p:sldId id="260" r:id="rId3"/>
    <p:sldId id="284" r:id="rId4"/>
    <p:sldId id="285" r:id="rId5"/>
    <p:sldId id="287" r:id="rId6"/>
    <p:sldId id="288" r:id="rId7"/>
    <p:sldId id="289" r:id="rId8"/>
    <p:sldId id="942" r:id="rId9"/>
    <p:sldId id="943" r:id="rId10"/>
    <p:sldId id="290" r:id="rId11"/>
    <p:sldId id="291" r:id="rId12"/>
    <p:sldId id="292" r:id="rId13"/>
    <p:sldId id="293" r:id="rId14"/>
    <p:sldId id="294" r:id="rId15"/>
    <p:sldId id="295" r:id="rId16"/>
    <p:sldId id="296" r:id="rId17"/>
    <p:sldId id="301" r:id="rId18"/>
    <p:sldId id="283" r:id="rId19"/>
    <p:sldId id="298" r:id="rId20"/>
    <p:sldId id="299" r:id="rId21"/>
    <p:sldId id="300" r:id="rId22"/>
    <p:sldId id="935" r:id="rId23"/>
    <p:sldId id="936" r:id="rId24"/>
    <p:sldId id="937" r:id="rId25"/>
    <p:sldId id="938" r:id="rId26"/>
    <p:sldId id="939" r:id="rId27"/>
    <p:sldId id="940" r:id="rId28"/>
    <p:sldId id="847" r:id="rId29"/>
    <p:sldId id="890" r:id="rId30"/>
    <p:sldId id="656" r:id="rId31"/>
    <p:sldId id="657" r:id="rId32"/>
    <p:sldId id="654" r:id="rId33"/>
    <p:sldId id="904" r:id="rId34"/>
    <p:sldId id="905" r:id="rId35"/>
    <p:sldId id="912" r:id="rId36"/>
    <p:sldId id="625" r:id="rId37"/>
    <p:sldId id="626" r:id="rId38"/>
    <p:sldId id="627" r:id="rId39"/>
    <p:sldId id="628" r:id="rId40"/>
    <p:sldId id="887" r:id="rId41"/>
    <p:sldId id="916" r:id="rId42"/>
    <p:sldId id="917" r:id="rId43"/>
    <p:sldId id="913" r:id="rId44"/>
    <p:sldId id="900" r:id="rId45"/>
    <p:sldId id="901" r:id="rId46"/>
    <p:sldId id="902" r:id="rId47"/>
    <p:sldId id="258" r:id="rId48"/>
    <p:sldId id="857" r:id="rId49"/>
    <p:sldId id="944" r:id="rId50"/>
    <p:sldId id="945" r:id="rId51"/>
    <p:sldId id="946" r:id="rId52"/>
    <p:sldId id="922" r:id="rId53"/>
    <p:sldId id="923" r:id="rId54"/>
    <p:sldId id="302" r:id="rId55"/>
    <p:sldId id="303" r:id="rId56"/>
    <p:sldId id="306" r:id="rId57"/>
    <p:sldId id="30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8" d="100"/>
          <a:sy n="108" d="100"/>
        </p:scale>
        <p:origin x="57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E404C-7BD5-43B7-8679-723D232E9365}" type="datetimeFigureOut">
              <a:rPr lang="en-US" smtClean="0"/>
              <a:t>10/31/2024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FDF0CF-AAD0-416D-9AD6-BD9247C0D9CE}" type="slidenum">
              <a:rPr lang="en-US" smtClean="0"/>
              <a:t>‹#›</a:t>
            </a:fld>
            <a:endParaRPr lang="en-US"/>
          </a:p>
        </p:txBody>
      </p:sp>
    </p:spTree>
    <p:extLst>
      <p:ext uri="{BB962C8B-B14F-4D97-AF65-F5344CB8AC3E}">
        <p14:creationId xmlns:p14="http://schemas.microsoft.com/office/powerpoint/2010/main" val="2999550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511730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4147529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186847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859566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160260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68786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307A6-F614-B400-67A0-1DBCEC700D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DE4CBA-4C98-2702-1E39-3CF6F047E6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1033B3-A463-EE2E-3D45-A7D676DCCCA3}"/>
              </a:ext>
            </a:extLst>
          </p:cNvPr>
          <p:cNvSpPr>
            <a:spLocks noGrp="1"/>
          </p:cNvSpPr>
          <p:nvPr>
            <p:ph type="dt" sz="half" idx="10"/>
          </p:nvPr>
        </p:nvSpPr>
        <p:spPr/>
        <p:txBody>
          <a:bodyPr/>
          <a:lstStyle/>
          <a:p>
            <a:fld id="{7C0F84F9-5915-4105-8249-F88D791789A9}" type="datetimeFigureOut">
              <a:rPr lang="en-US" smtClean="0"/>
              <a:t>10/31/2024</a:t>
            </a:fld>
            <a:endParaRPr lang="en-US"/>
          </a:p>
        </p:txBody>
      </p:sp>
      <p:sp>
        <p:nvSpPr>
          <p:cNvPr id="5" name="Footer Placeholder 4">
            <a:extLst>
              <a:ext uri="{FF2B5EF4-FFF2-40B4-BE49-F238E27FC236}">
                <a16:creationId xmlns:a16="http://schemas.microsoft.com/office/drawing/2014/main" id="{89140477-7931-800A-06AC-681900B96D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A64D78-F3B3-A8D8-7D5E-483DA6DF802D}"/>
              </a:ext>
            </a:extLst>
          </p:cNvPr>
          <p:cNvSpPr>
            <a:spLocks noGrp="1"/>
          </p:cNvSpPr>
          <p:nvPr>
            <p:ph type="sldNum" sz="quarter" idx="12"/>
          </p:nvPr>
        </p:nvSpPr>
        <p:spPr/>
        <p:txBody>
          <a:bodyPr/>
          <a:lstStyle/>
          <a:p>
            <a:fld id="{2BB5E1A1-95AC-4E24-932B-BBBFAF3B3452}" type="slidenum">
              <a:rPr lang="en-US" smtClean="0"/>
              <a:t>‹#›</a:t>
            </a:fld>
            <a:endParaRPr lang="en-US"/>
          </a:p>
        </p:txBody>
      </p:sp>
    </p:spTree>
    <p:extLst>
      <p:ext uri="{BB962C8B-B14F-4D97-AF65-F5344CB8AC3E}">
        <p14:creationId xmlns:p14="http://schemas.microsoft.com/office/powerpoint/2010/main" val="903007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A5E36-F9D6-36AF-B74A-39D70F7313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701BEB-3396-D10B-47CA-F249DE546B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8D9CD4-2F00-60B0-7143-46967F9CDC74}"/>
              </a:ext>
            </a:extLst>
          </p:cNvPr>
          <p:cNvSpPr>
            <a:spLocks noGrp="1"/>
          </p:cNvSpPr>
          <p:nvPr>
            <p:ph type="dt" sz="half" idx="10"/>
          </p:nvPr>
        </p:nvSpPr>
        <p:spPr/>
        <p:txBody>
          <a:bodyPr/>
          <a:lstStyle/>
          <a:p>
            <a:fld id="{7C0F84F9-5915-4105-8249-F88D791789A9}" type="datetimeFigureOut">
              <a:rPr lang="en-US" smtClean="0"/>
              <a:t>10/31/2024</a:t>
            </a:fld>
            <a:endParaRPr lang="en-US"/>
          </a:p>
        </p:txBody>
      </p:sp>
      <p:sp>
        <p:nvSpPr>
          <p:cNvPr id="5" name="Footer Placeholder 4">
            <a:extLst>
              <a:ext uri="{FF2B5EF4-FFF2-40B4-BE49-F238E27FC236}">
                <a16:creationId xmlns:a16="http://schemas.microsoft.com/office/drawing/2014/main" id="{F660DC8F-8FBF-6F18-5CB5-8ECC1610E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CF9F47-2541-44EF-6309-711385E01674}"/>
              </a:ext>
            </a:extLst>
          </p:cNvPr>
          <p:cNvSpPr>
            <a:spLocks noGrp="1"/>
          </p:cNvSpPr>
          <p:nvPr>
            <p:ph type="sldNum" sz="quarter" idx="12"/>
          </p:nvPr>
        </p:nvSpPr>
        <p:spPr/>
        <p:txBody>
          <a:bodyPr/>
          <a:lstStyle/>
          <a:p>
            <a:fld id="{2BB5E1A1-95AC-4E24-932B-BBBFAF3B3452}" type="slidenum">
              <a:rPr lang="en-US" smtClean="0"/>
              <a:t>‹#›</a:t>
            </a:fld>
            <a:endParaRPr lang="en-US"/>
          </a:p>
        </p:txBody>
      </p:sp>
    </p:spTree>
    <p:extLst>
      <p:ext uri="{BB962C8B-B14F-4D97-AF65-F5344CB8AC3E}">
        <p14:creationId xmlns:p14="http://schemas.microsoft.com/office/powerpoint/2010/main" val="2262921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415CAD-F80F-AA2E-897E-2290AE58E1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D320D8-CC01-370B-735B-975C662C74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269DF-0BDB-230E-0C7A-C284C81A63A5}"/>
              </a:ext>
            </a:extLst>
          </p:cNvPr>
          <p:cNvSpPr>
            <a:spLocks noGrp="1"/>
          </p:cNvSpPr>
          <p:nvPr>
            <p:ph type="dt" sz="half" idx="10"/>
          </p:nvPr>
        </p:nvSpPr>
        <p:spPr/>
        <p:txBody>
          <a:bodyPr/>
          <a:lstStyle/>
          <a:p>
            <a:fld id="{7C0F84F9-5915-4105-8249-F88D791789A9}" type="datetimeFigureOut">
              <a:rPr lang="en-US" smtClean="0"/>
              <a:t>10/31/2024</a:t>
            </a:fld>
            <a:endParaRPr lang="en-US"/>
          </a:p>
        </p:txBody>
      </p:sp>
      <p:sp>
        <p:nvSpPr>
          <p:cNvPr id="5" name="Footer Placeholder 4">
            <a:extLst>
              <a:ext uri="{FF2B5EF4-FFF2-40B4-BE49-F238E27FC236}">
                <a16:creationId xmlns:a16="http://schemas.microsoft.com/office/drawing/2014/main" id="{7F976895-4C6F-D905-FED6-1EFBE8BCC9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72D835-AA45-5384-8564-BD6ACF18B119}"/>
              </a:ext>
            </a:extLst>
          </p:cNvPr>
          <p:cNvSpPr>
            <a:spLocks noGrp="1"/>
          </p:cNvSpPr>
          <p:nvPr>
            <p:ph type="sldNum" sz="quarter" idx="12"/>
          </p:nvPr>
        </p:nvSpPr>
        <p:spPr/>
        <p:txBody>
          <a:bodyPr/>
          <a:lstStyle/>
          <a:p>
            <a:fld id="{2BB5E1A1-95AC-4E24-932B-BBBFAF3B3452}" type="slidenum">
              <a:rPr lang="en-US" smtClean="0"/>
              <a:t>‹#›</a:t>
            </a:fld>
            <a:endParaRPr lang="en-US"/>
          </a:p>
        </p:txBody>
      </p:sp>
    </p:spTree>
    <p:extLst>
      <p:ext uri="{BB962C8B-B14F-4D97-AF65-F5344CB8AC3E}">
        <p14:creationId xmlns:p14="http://schemas.microsoft.com/office/powerpoint/2010/main" val="1073401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3375C-E4A7-30B2-87C9-0DAC83521A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45B76-7353-E3FA-1472-76F6B2DDDC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B1DDB0-5D39-9722-6BB9-43AC27430B46}"/>
              </a:ext>
            </a:extLst>
          </p:cNvPr>
          <p:cNvSpPr>
            <a:spLocks noGrp="1"/>
          </p:cNvSpPr>
          <p:nvPr>
            <p:ph type="dt" sz="half" idx="10"/>
          </p:nvPr>
        </p:nvSpPr>
        <p:spPr/>
        <p:txBody>
          <a:bodyPr/>
          <a:lstStyle/>
          <a:p>
            <a:fld id="{7C0F84F9-5915-4105-8249-F88D791789A9}" type="datetimeFigureOut">
              <a:rPr lang="en-US" smtClean="0"/>
              <a:t>10/31/2024</a:t>
            </a:fld>
            <a:endParaRPr lang="en-US"/>
          </a:p>
        </p:txBody>
      </p:sp>
      <p:sp>
        <p:nvSpPr>
          <p:cNvPr id="8" name="Footer Placeholder 7">
            <a:extLst>
              <a:ext uri="{FF2B5EF4-FFF2-40B4-BE49-F238E27FC236}">
                <a16:creationId xmlns:a16="http://schemas.microsoft.com/office/drawing/2014/main" id="{05F81782-A2A0-2638-D516-D8773A3645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EB3A11-EF9C-F02E-0711-F7A2CEF6A0CC}"/>
              </a:ext>
            </a:extLst>
          </p:cNvPr>
          <p:cNvSpPr>
            <a:spLocks noGrp="1"/>
          </p:cNvSpPr>
          <p:nvPr>
            <p:ph type="sldNum" sz="quarter" idx="12"/>
          </p:nvPr>
        </p:nvSpPr>
        <p:spPr/>
        <p:txBody>
          <a:bodyPr/>
          <a:lstStyle/>
          <a:p>
            <a:fld id="{2BB5E1A1-95AC-4E24-932B-BBBFAF3B3452}" type="slidenum">
              <a:rPr lang="en-US" smtClean="0"/>
              <a:t>‹#›</a:t>
            </a:fld>
            <a:endParaRPr lang="en-US"/>
          </a:p>
        </p:txBody>
      </p:sp>
    </p:spTree>
    <p:extLst>
      <p:ext uri="{BB962C8B-B14F-4D97-AF65-F5344CB8AC3E}">
        <p14:creationId xmlns:p14="http://schemas.microsoft.com/office/powerpoint/2010/main" val="892631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991A8-5DEB-04A3-8F1C-B5B700ED6C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E7CE26-B62A-60A8-98C1-4BC6CD0C66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1C6904-0199-EEF7-40CD-10F117566ABE}"/>
              </a:ext>
            </a:extLst>
          </p:cNvPr>
          <p:cNvSpPr>
            <a:spLocks noGrp="1"/>
          </p:cNvSpPr>
          <p:nvPr>
            <p:ph type="dt" sz="half" idx="10"/>
          </p:nvPr>
        </p:nvSpPr>
        <p:spPr/>
        <p:txBody>
          <a:bodyPr/>
          <a:lstStyle/>
          <a:p>
            <a:fld id="{7C0F84F9-5915-4105-8249-F88D791789A9}" type="datetimeFigureOut">
              <a:rPr lang="en-US" smtClean="0"/>
              <a:t>10/31/2024</a:t>
            </a:fld>
            <a:endParaRPr lang="en-US"/>
          </a:p>
        </p:txBody>
      </p:sp>
      <p:sp>
        <p:nvSpPr>
          <p:cNvPr id="5" name="Footer Placeholder 4">
            <a:extLst>
              <a:ext uri="{FF2B5EF4-FFF2-40B4-BE49-F238E27FC236}">
                <a16:creationId xmlns:a16="http://schemas.microsoft.com/office/drawing/2014/main" id="{7DF63DD8-E908-4E35-DC26-02FEBC990E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680AEA-32C2-9013-5A04-DAF889E5B37B}"/>
              </a:ext>
            </a:extLst>
          </p:cNvPr>
          <p:cNvSpPr>
            <a:spLocks noGrp="1"/>
          </p:cNvSpPr>
          <p:nvPr>
            <p:ph type="sldNum" sz="quarter" idx="12"/>
          </p:nvPr>
        </p:nvSpPr>
        <p:spPr/>
        <p:txBody>
          <a:bodyPr/>
          <a:lstStyle/>
          <a:p>
            <a:fld id="{2BB5E1A1-95AC-4E24-932B-BBBFAF3B3452}" type="slidenum">
              <a:rPr lang="en-US" smtClean="0"/>
              <a:t>‹#›</a:t>
            </a:fld>
            <a:endParaRPr lang="en-US"/>
          </a:p>
        </p:txBody>
      </p:sp>
    </p:spTree>
    <p:extLst>
      <p:ext uri="{BB962C8B-B14F-4D97-AF65-F5344CB8AC3E}">
        <p14:creationId xmlns:p14="http://schemas.microsoft.com/office/powerpoint/2010/main" val="2994172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9C8C-9545-D2DC-771D-759EB08229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B7078-3272-01A4-CDC3-AFEE34448B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C195E0-48AB-A8FE-49D2-7296DB4F05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6D95EF-4699-CE82-79B5-B0A1235A9EF9}"/>
              </a:ext>
            </a:extLst>
          </p:cNvPr>
          <p:cNvSpPr>
            <a:spLocks noGrp="1"/>
          </p:cNvSpPr>
          <p:nvPr>
            <p:ph type="dt" sz="half" idx="10"/>
          </p:nvPr>
        </p:nvSpPr>
        <p:spPr/>
        <p:txBody>
          <a:bodyPr/>
          <a:lstStyle/>
          <a:p>
            <a:fld id="{7C0F84F9-5915-4105-8249-F88D791789A9}" type="datetimeFigureOut">
              <a:rPr lang="en-US" smtClean="0"/>
              <a:t>10/31/2024</a:t>
            </a:fld>
            <a:endParaRPr lang="en-US"/>
          </a:p>
        </p:txBody>
      </p:sp>
      <p:sp>
        <p:nvSpPr>
          <p:cNvPr id="6" name="Footer Placeholder 5">
            <a:extLst>
              <a:ext uri="{FF2B5EF4-FFF2-40B4-BE49-F238E27FC236}">
                <a16:creationId xmlns:a16="http://schemas.microsoft.com/office/drawing/2014/main" id="{3E08503E-8BEC-EBBF-EB84-C171E68111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327AD9-277A-4778-1717-AB8EE346DB17}"/>
              </a:ext>
            </a:extLst>
          </p:cNvPr>
          <p:cNvSpPr>
            <a:spLocks noGrp="1"/>
          </p:cNvSpPr>
          <p:nvPr>
            <p:ph type="sldNum" sz="quarter" idx="12"/>
          </p:nvPr>
        </p:nvSpPr>
        <p:spPr/>
        <p:txBody>
          <a:bodyPr/>
          <a:lstStyle/>
          <a:p>
            <a:fld id="{2BB5E1A1-95AC-4E24-932B-BBBFAF3B3452}" type="slidenum">
              <a:rPr lang="en-US" smtClean="0"/>
              <a:t>‹#›</a:t>
            </a:fld>
            <a:endParaRPr lang="en-US"/>
          </a:p>
        </p:txBody>
      </p:sp>
    </p:spTree>
    <p:extLst>
      <p:ext uri="{BB962C8B-B14F-4D97-AF65-F5344CB8AC3E}">
        <p14:creationId xmlns:p14="http://schemas.microsoft.com/office/powerpoint/2010/main" val="2491560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D9BEF-11B4-9A40-625E-F3242E2A5B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D55E6E-D7B7-E80A-801A-783718A662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55D03-E6C7-9CFA-F780-B786452010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9B09FF-B5F5-EFE9-DE3F-EEF17F5886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54F056-F092-B9C9-265C-660FAB2E72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B54E8C-299B-8874-C22C-E699C2E4B242}"/>
              </a:ext>
            </a:extLst>
          </p:cNvPr>
          <p:cNvSpPr>
            <a:spLocks noGrp="1"/>
          </p:cNvSpPr>
          <p:nvPr>
            <p:ph type="dt" sz="half" idx="10"/>
          </p:nvPr>
        </p:nvSpPr>
        <p:spPr/>
        <p:txBody>
          <a:bodyPr/>
          <a:lstStyle/>
          <a:p>
            <a:fld id="{7C0F84F9-5915-4105-8249-F88D791789A9}" type="datetimeFigureOut">
              <a:rPr lang="en-US" smtClean="0"/>
              <a:t>10/31/2024</a:t>
            </a:fld>
            <a:endParaRPr lang="en-US"/>
          </a:p>
        </p:txBody>
      </p:sp>
      <p:sp>
        <p:nvSpPr>
          <p:cNvPr id="8" name="Footer Placeholder 7">
            <a:extLst>
              <a:ext uri="{FF2B5EF4-FFF2-40B4-BE49-F238E27FC236}">
                <a16:creationId xmlns:a16="http://schemas.microsoft.com/office/drawing/2014/main" id="{C3C29D0C-103D-A431-3234-C56DC9401A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A674E6-64A0-C435-CE70-C7E60162523E}"/>
              </a:ext>
            </a:extLst>
          </p:cNvPr>
          <p:cNvSpPr>
            <a:spLocks noGrp="1"/>
          </p:cNvSpPr>
          <p:nvPr>
            <p:ph type="sldNum" sz="quarter" idx="12"/>
          </p:nvPr>
        </p:nvSpPr>
        <p:spPr/>
        <p:txBody>
          <a:bodyPr/>
          <a:lstStyle/>
          <a:p>
            <a:fld id="{2BB5E1A1-95AC-4E24-932B-BBBFAF3B3452}" type="slidenum">
              <a:rPr lang="en-US" smtClean="0"/>
              <a:t>‹#›</a:t>
            </a:fld>
            <a:endParaRPr lang="en-US"/>
          </a:p>
        </p:txBody>
      </p:sp>
    </p:spTree>
    <p:extLst>
      <p:ext uri="{BB962C8B-B14F-4D97-AF65-F5344CB8AC3E}">
        <p14:creationId xmlns:p14="http://schemas.microsoft.com/office/powerpoint/2010/main" val="1252632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6F88F-4E43-8C14-6215-9D6E445ED6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7BB82A-F41F-7C88-4018-D0BC81F9186F}"/>
              </a:ext>
            </a:extLst>
          </p:cNvPr>
          <p:cNvSpPr>
            <a:spLocks noGrp="1"/>
          </p:cNvSpPr>
          <p:nvPr>
            <p:ph type="dt" sz="half" idx="10"/>
          </p:nvPr>
        </p:nvSpPr>
        <p:spPr/>
        <p:txBody>
          <a:bodyPr/>
          <a:lstStyle/>
          <a:p>
            <a:fld id="{7C0F84F9-5915-4105-8249-F88D791789A9}" type="datetimeFigureOut">
              <a:rPr lang="en-US" smtClean="0"/>
              <a:t>10/31/2024</a:t>
            </a:fld>
            <a:endParaRPr lang="en-US"/>
          </a:p>
        </p:txBody>
      </p:sp>
      <p:sp>
        <p:nvSpPr>
          <p:cNvPr id="4" name="Footer Placeholder 3">
            <a:extLst>
              <a:ext uri="{FF2B5EF4-FFF2-40B4-BE49-F238E27FC236}">
                <a16:creationId xmlns:a16="http://schemas.microsoft.com/office/drawing/2014/main" id="{8E54B214-13B0-A504-4AA4-9F12F11BE2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8B84D-2537-92C0-9C7F-407089144002}"/>
              </a:ext>
            </a:extLst>
          </p:cNvPr>
          <p:cNvSpPr>
            <a:spLocks noGrp="1"/>
          </p:cNvSpPr>
          <p:nvPr>
            <p:ph type="sldNum" sz="quarter" idx="12"/>
          </p:nvPr>
        </p:nvSpPr>
        <p:spPr/>
        <p:txBody>
          <a:bodyPr/>
          <a:lstStyle/>
          <a:p>
            <a:fld id="{2BB5E1A1-95AC-4E24-932B-BBBFAF3B3452}" type="slidenum">
              <a:rPr lang="en-US" smtClean="0"/>
              <a:t>‹#›</a:t>
            </a:fld>
            <a:endParaRPr lang="en-US"/>
          </a:p>
        </p:txBody>
      </p:sp>
    </p:spTree>
    <p:extLst>
      <p:ext uri="{BB962C8B-B14F-4D97-AF65-F5344CB8AC3E}">
        <p14:creationId xmlns:p14="http://schemas.microsoft.com/office/powerpoint/2010/main" val="3657653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7E682-754B-B584-4433-F080DF9178C5}"/>
              </a:ext>
            </a:extLst>
          </p:cNvPr>
          <p:cNvSpPr>
            <a:spLocks noGrp="1"/>
          </p:cNvSpPr>
          <p:nvPr>
            <p:ph type="dt" sz="half" idx="10"/>
          </p:nvPr>
        </p:nvSpPr>
        <p:spPr/>
        <p:txBody>
          <a:bodyPr/>
          <a:lstStyle/>
          <a:p>
            <a:fld id="{7C0F84F9-5915-4105-8249-F88D791789A9}" type="datetimeFigureOut">
              <a:rPr lang="en-US" smtClean="0"/>
              <a:t>10/31/2024</a:t>
            </a:fld>
            <a:endParaRPr lang="en-US"/>
          </a:p>
        </p:txBody>
      </p:sp>
      <p:sp>
        <p:nvSpPr>
          <p:cNvPr id="3" name="Footer Placeholder 2">
            <a:extLst>
              <a:ext uri="{FF2B5EF4-FFF2-40B4-BE49-F238E27FC236}">
                <a16:creationId xmlns:a16="http://schemas.microsoft.com/office/drawing/2014/main" id="{59EF01A6-0EF8-9E19-7C38-2A302E794A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BFDC31-2E8F-A1FB-94AB-3D8BAD999186}"/>
              </a:ext>
            </a:extLst>
          </p:cNvPr>
          <p:cNvSpPr>
            <a:spLocks noGrp="1"/>
          </p:cNvSpPr>
          <p:nvPr>
            <p:ph type="sldNum" sz="quarter" idx="12"/>
          </p:nvPr>
        </p:nvSpPr>
        <p:spPr/>
        <p:txBody>
          <a:bodyPr/>
          <a:lstStyle/>
          <a:p>
            <a:fld id="{2BB5E1A1-95AC-4E24-932B-BBBFAF3B3452}" type="slidenum">
              <a:rPr lang="en-US" smtClean="0"/>
              <a:t>‹#›</a:t>
            </a:fld>
            <a:endParaRPr lang="en-US"/>
          </a:p>
        </p:txBody>
      </p:sp>
    </p:spTree>
    <p:extLst>
      <p:ext uri="{BB962C8B-B14F-4D97-AF65-F5344CB8AC3E}">
        <p14:creationId xmlns:p14="http://schemas.microsoft.com/office/powerpoint/2010/main" val="3993250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0788-B5F2-3C98-C629-C3C574342A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69FB3D-2107-F8AD-D1FA-A84DEC05B3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06AA8F-75BD-777B-A585-7AF5F2502D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5BE2B4-EF12-1E5F-2378-306D0A707C94}"/>
              </a:ext>
            </a:extLst>
          </p:cNvPr>
          <p:cNvSpPr>
            <a:spLocks noGrp="1"/>
          </p:cNvSpPr>
          <p:nvPr>
            <p:ph type="dt" sz="half" idx="10"/>
          </p:nvPr>
        </p:nvSpPr>
        <p:spPr/>
        <p:txBody>
          <a:bodyPr/>
          <a:lstStyle/>
          <a:p>
            <a:fld id="{7C0F84F9-5915-4105-8249-F88D791789A9}" type="datetimeFigureOut">
              <a:rPr lang="en-US" smtClean="0"/>
              <a:t>10/31/2024</a:t>
            </a:fld>
            <a:endParaRPr lang="en-US"/>
          </a:p>
        </p:txBody>
      </p:sp>
      <p:sp>
        <p:nvSpPr>
          <p:cNvPr id="6" name="Footer Placeholder 5">
            <a:extLst>
              <a:ext uri="{FF2B5EF4-FFF2-40B4-BE49-F238E27FC236}">
                <a16:creationId xmlns:a16="http://schemas.microsoft.com/office/drawing/2014/main" id="{15873227-3E54-1BE9-6942-385C62FDA2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92DE95-48EF-C32F-E9E8-3D5C781F20D7}"/>
              </a:ext>
            </a:extLst>
          </p:cNvPr>
          <p:cNvSpPr>
            <a:spLocks noGrp="1"/>
          </p:cNvSpPr>
          <p:nvPr>
            <p:ph type="sldNum" sz="quarter" idx="12"/>
          </p:nvPr>
        </p:nvSpPr>
        <p:spPr/>
        <p:txBody>
          <a:bodyPr/>
          <a:lstStyle/>
          <a:p>
            <a:fld id="{2BB5E1A1-95AC-4E24-932B-BBBFAF3B3452}" type="slidenum">
              <a:rPr lang="en-US" smtClean="0"/>
              <a:t>‹#›</a:t>
            </a:fld>
            <a:endParaRPr lang="en-US"/>
          </a:p>
        </p:txBody>
      </p:sp>
    </p:spTree>
    <p:extLst>
      <p:ext uri="{BB962C8B-B14F-4D97-AF65-F5344CB8AC3E}">
        <p14:creationId xmlns:p14="http://schemas.microsoft.com/office/powerpoint/2010/main" val="2083932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0CE3B-97A9-FE79-F51D-C747C03A19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C090C5-8013-5710-50D6-6304BCFA6A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CC8F4E-058E-9C4D-967A-CB3BC87874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A86863-8CD0-C391-C41C-2522745AE350}"/>
              </a:ext>
            </a:extLst>
          </p:cNvPr>
          <p:cNvSpPr>
            <a:spLocks noGrp="1"/>
          </p:cNvSpPr>
          <p:nvPr>
            <p:ph type="dt" sz="half" idx="10"/>
          </p:nvPr>
        </p:nvSpPr>
        <p:spPr/>
        <p:txBody>
          <a:bodyPr/>
          <a:lstStyle/>
          <a:p>
            <a:fld id="{7C0F84F9-5915-4105-8249-F88D791789A9}" type="datetimeFigureOut">
              <a:rPr lang="en-US" smtClean="0"/>
              <a:t>10/31/2024</a:t>
            </a:fld>
            <a:endParaRPr lang="en-US"/>
          </a:p>
        </p:txBody>
      </p:sp>
      <p:sp>
        <p:nvSpPr>
          <p:cNvPr id="6" name="Footer Placeholder 5">
            <a:extLst>
              <a:ext uri="{FF2B5EF4-FFF2-40B4-BE49-F238E27FC236}">
                <a16:creationId xmlns:a16="http://schemas.microsoft.com/office/drawing/2014/main" id="{D3F9FABA-303A-4EBD-8BCC-D5FC76ADCE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39CF34-FAAF-53CC-E3A1-AE57D1E67FA8}"/>
              </a:ext>
            </a:extLst>
          </p:cNvPr>
          <p:cNvSpPr>
            <a:spLocks noGrp="1"/>
          </p:cNvSpPr>
          <p:nvPr>
            <p:ph type="sldNum" sz="quarter" idx="12"/>
          </p:nvPr>
        </p:nvSpPr>
        <p:spPr/>
        <p:txBody>
          <a:bodyPr/>
          <a:lstStyle/>
          <a:p>
            <a:fld id="{2BB5E1A1-95AC-4E24-932B-BBBFAF3B3452}" type="slidenum">
              <a:rPr lang="en-US" smtClean="0"/>
              <a:t>‹#›</a:t>
            </a:fld>
            <a:endParaRPr lang="en-US"/>
          </a:p>
        </p:txBody>
      </p:sp>
    </p:spTree>
    <p:extLst>
      <p:ext uri="{BB962C8B-B14F-4D97-AF65-F5344CB8AC3E}">
        <p14:creationId xmlns:p14="http://schemas.microsoft.com/office/powerpoint/2010/main" val="71126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B15BA1-2DFA-9ECA-DC16-D325C36BBE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9EC1473-B0E8-7900-0E39-3E135078D2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7AF0FD-7A77-54BC-2316-7570E0F2A8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0F84F9-5915-4105-8249-F88D791789A9}" type="datetimeFigureOut">
              <a:rPr lang="en-US" smtClean="0"/>
              <a:t>10/31/2024</a:t>
            </a:fld>
            <a:endParaRPr lang="en-US"/>
          </a:p>
        </p:txBody>
      </p:sp>
      <p:sp>
        <p:nvSpPr>
          <p:cNvPr id="5" name="Footer Placeholder 4">
            <a:extLst>
              <a:ext uri="{FF2B5EF4-FFF2-40B4-BE49-F238E27FC236}">
                <a16:creationId xmlns:a16="http://schemas.microsoft.com/office/drawing/2014/main" id="{D00C3CF2-A6A7-B249-0AB4-DEA37279B0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7758BF-FE2B-2C83-832F-DC1719FD50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B5E1A1-95AC-4E24-932B-BBBFAF3B3452}" type="slidenum">
              <a:rPr lang="en-US" smtClean="0"/>
              <a:t>‹#›</a:t>
            </a:fld>
            <a:endParaRPr lang="en-US"/>
          </a:p>
        </p:txBody>
      </p:sp>
      <p:pic>
        <p:nvPicPr>
          <p:cNvPr id="1026" name="Picture 2" descr="Mixtape: The Podcast">
            <a:extLst>
              <a:ext uri="{FF2B5EF4-FFF2-40B4-BE49-F238E27FC236}">
                <a16:creationId xmlns:a16="http://schemas.microsoft.com/office/drawing/2014/main" id="{F6042501-FDDE-B9E0-17B1-720B4CBE464E}"/>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097986" y="32657"/>
            <a:ext cx="1094014" cy="1094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838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slide" Target="slide21.xml"/><Relationship Id="rId4" Type="http://schemas.openxmlformats.org/officeDocument/2006/relationships/slide" Target="slide20.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5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225D9332-8D52-8E52-57C9-1A1FA1726B85}"/>
              </a:ext>
            </a:extLst>
          </p:cNvPr>
          <p:cNvPicPr>
            <a:picLocks noChangeAspect="1"/>
          </p:cNvPicPr>
          <p:nvPr/>
        </p:nvPicPr>
        <p:blipFill rotWithShape="1">
          <a:blip r:embed="rId2"/>
          <a:srcRect b="19"/>
          <a:stretch/>
        </p:blipFill>
        <p:spPr>
          <a:xfrm>
            <a:off x="20" y="1282"/>
            <a:ext cx="12191980" cy="6856718"/>
          </a:xfrm>
          <a:prstGeom prst="rect">
            <a:avLst/>
          </a:prstGeom>
        </p:spPr>
      </p:pic>
      <p:sp>
        <p:nvSpPr>
          <p:cNvPr id="3" name="Title 1">
            <a:extLst>
              <a:ext uri="{FF2B5EF4-FFF2-40B4-BE49-F238E27FC236}">
                <a16:creationId xmlns:a16="http://schemas.microsoft.com/office/drawing/2014/main" id="{3201DE0E-B116-038B-FBD7-EDAAE0FF0EAE}"/>
              </a:ext>
            </a:extLst>
          </p:cNvPr>
          <p:cNvSpPr txBox="1">
            <a:spLocks/>
          </p:cNvSpPr>
          <p:nvPr/>
        </p:nvSpPr>
        <p:spPr>
          <a:xfrm>
            <a:off x="1027670" y="5395783"/>
            <a:ext cx="10515600" cy="850429"/>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latin typeface="Palatino Linotype" panose="02040502050505030304" pitchFamily="18" charset="0"/>
              </a:rPr>
              <a:t>Section 2. Practical tips for writing your applied paper:</a:t>
            </a:r>
          </a:p>
          <a:p>
            <a:r>
              <a:rPr lang="en-US" sz="3200" dirty="0">
                <a:latin typeface="Palatino Linotype" panose="02040502050505030304" pitchFamily="18" charset="0"/>
              </a:rPr>
              <a:t>Writing the first half of your paper</a:t>
            </a:r>
          </a:p>
        </p:txBody>
      </p:sp>
    </p:spTree>
    <p:extLst>
      <p:ext uri="{BB962C8B-B14F-4D97-AF65-F5344CB8AC3E}">
        <p14:creationId xmlns:p14="http://schemas.microsoft.com/office/powerpoint/2010/main" val="446578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E0A74-FD19-AC7C-71E3-E9F00ECEC27D}"/>
              </a:ext>
            </a:extLst>
          </p:cNvPr>
          <p:cNvSpPr>
            <a:spLocks noGrp="1"/>
          </p:cNvSpPr>
          <p:nvPr>
            <p:ph type="title"/>
          </p:nvPr>
        </p:nvSpPr>
        <p:spPr>
          <a:xfrm>
            <a:off x="343930" y="259941"/>
            <a:ext cx="10515600" cy="842191"/>
          </a:xfrm>
        </p:spPr>
        <p:txBody>
          <a:bodyPr>
            <a:normAutofit/>
          </a:bodyPr>
          <a:lstStyle/>
          <a:p>
            <a:r>
              <a:rPr lang="en-US" sz="3600" dirty="0">
                <a:latin typeface="Palatino Linotype" panose="02040502050505030304" pitchFamily="18" charset="0"/>
              </a:rPr>
              <a:t>Background</a:t>
            </a:r>
          </a:p>
        </p:txBody>
      </p:sp>
      <p:sp>
        <p:nvSpPr>
          <p:cNvPr id="3" name="Content Placeholder 2">
            <a:extLst>
              <a:ext uri="{FF2B5EF4-FFF2-40B4-BE49-F238E27FC236}">
                <a16:creationId xmlns:a16="http://schemas.microsoft.com/office/drawing/2014/main" id="{6EAB4ED6-33A6-2F80-17AC-02B4C08AC230}"/>
              </a:ext>
            </a:extLst>
          </p:cNvPr>
          <p:cNvSpPr>
            <a:spLocks noGrp="1"/>
          </p:cNvSpPr>
          <p:nvPr>
            <p:ph idx="1"/>
          </p:nvPr>
        </p:nvSpPr>
        <p:spPr>
          <a:xfrm>
            <a:off x="0" y="1367481"/>
            <a:ext cx="12192000" cy="4440196"/>
          </a:xfrm>
        </p:spPr>
        <p:txBody>
          <a:bodyPr>
            <a:normAutofit fontScale="92500" lnSpcReduction="10000"/>
          </a:bodyPr>
          <a:lstStyle/>
          <a:p>
            <a:r>
              <a:rPr lang="en-US" dirty="0">
                <a:latin typeface="Palatino Linotype" panose="02040502050505030304" pitchFamily="18" charset="0"/>
              </a:rPr>
              <a:t>Break into subsections (not necessarily in this order):</a:t>
            </a:r>
          </a:p>
          <a:p>
            <a:pPr lvl="1"/>
            <a:r>
              <a:rPr lang="en-US" dirty="0">
                <a:latin typeface="Palatino Linotype" panose="02040502050505030304" pitchFamily="18" charset="0"/>
              </a:rPr>
              <a:t>(</a:t>
            </a:r>
            <a:r>
              <a:rPr lang="en-US" dirty="0" err="1">
                <a:latin typeface="Palatino Linotype" panose="02040502050505030304" pitchFamily="18" charset="0"/>
              </a:rPr>
              <a:t>i</a:t>
            </a:r>
            <a:r>
              <a:rPr lang="en-US" dirty="0">
                <a:latin typeface="Palatino Linotype" panose="02040502050505030304" pitchFamily="18" charset="0"/>
              </a:rPr>
              <a:t>) Background details regarding your right-hand side variable of interest</a:t>
            </a:r>
          </a:p>
          <a:p>
            <a:pPr lvl="2"/>
            <a:r>
              <a:rPr lang="en-US" dirty="0">
                <a:latin typeface="Palatino Linotype" panose="02040502050505030304" pitchFamily="18" charset="0"/>
              </a:rPr>
              <a:t>Include information relevant to your identification strategy</a:t>
            </a:r>
          </a:p>
          <a:p>
            <a:pPr lvl="3"/>
            <a:r>
              <a:rPr lang="en-US" dirty="0">
                <a:latin typeface="Palatino Linotype" panose="02040502050505030304" pitchFamily="18" charset="0"/>
              </a:rPr>
              <a:t>How many policy changes do you observe?</a:t>
            </a:r>
          </a:p>
          <a:p>
            <a:pPr lvl="3"/>
            <a:r>
              <a:rPr lang="en-US" dirty="0">
                <a:latin typeface="Palatino Linotype" panose="02040502050505030304" pitchFamily="18" charset="0"/>
              </a:rPr>
              <a:t>For how many units (e.g., cities, counties, states, etc.) do you observe pre- and post-treatment data?</a:t>
            </a:r>
          </a:p>
          <a:p>
            <a:pPr lvl="1"/>
            <a:r>
              <a:rPr lang="en-US" dirty="0">
                <a:latin typeface="Palatino Linotype" panose="02040502050505030304" pitchFamily="18" charset="0"/>
              </a:rPr>
              <a:t>(ii) Background on your relationship of interest</a:t>
            </a:r>
          </a:p>
          <a:p>
            <a:pPr lvl="1"/>
            <a:r>
              <a:rPr lang="en-US" dirty="0">
                <a:latin typeface="Palatino Linotype" panose="02040502050505030304" pitchFamily="18" charset="0"/>
              </a:rPr>
              <a:t>(iii) Background specific to the theory being tested (if any)</a:t>
            </a:r>
          </a:p>
          <a:p>
            <a:pPr lvl="1"/>
            <a:r>
              <a:rPr lang="en-US" dirty="0">
                <a:latin typeface="Palatino Linotype" panose="02040502050505030304" pitchFamily="18" charset="0"/>
              </a:rPr>
              <a:t>(iv) Lit review can be a separate section or woven into the above.</a:t>
            </a:r>
          </a:p>
          <a:p>
            <a:pPr lvl="2"/>
            <a:r>
              <a:rPr lang="en-US" dirty="0">
                <a:latin typeface="Palatino Linotype" panose="02040502050505030304" pitchFamily="18" charset="0"/>
              </a:rPr>
              <a:t>I prefer this approach.</a:t>
            </a:r>
          </a:p>
          <a:p>
            <a:pPr lvl="2"/>
            <a:r>
              <a:rPr lang="en-US" dirty="0">
                <a:latin typeface="Palatino Linotype" panose="02040502050505030304" pitchFamily="18" charset="0"/>
              </a:rPr>
              <a:t>Flows better</a:t>
            </a:r>
          </a:p>
          <a:p>
            <a:pPr lvl="2"/>
            <a:r>
              <a:rPr lang="en-US" dirty="0">
                <a:latin typeface="Palatino Linotype" panose="02040502050505030304" pitchFamily="18" charset="0"/>
              </a:rPr>
              <a:t>But, harder to pull off</a:t>
            </a:r>
          </a:p>
          <a:p>
            <a:pPr lvl="1"/>
            <a:r>
              <a:rPr lang="en-US" dirty="0">
                <a:latin typeface="Palatino Linotype" panose="02040502050505030304" pitchFamily="18" charset="0"/>
              </a:rPr>
              <a:t>Include subsection headers within background.  </a:t>
            </a:r>
          </a:p>
          <a:p>
            <a:pPr lvl="2"/>
            <a:r>
              <a:rPr lang="en-US" dirty="0">
                <a:latin typeface="Palatino Linotype" panose="02040502050505030304" pitchFamily="18" charset="0"/>
              </a:rPr>
              <a:t>Very helpful for reader</a:t>
            </a:r>
          </a:p>
        </p:txBody>
      </p:sp>
    </p:spTree>
    <p:extLst>
      <p:ext uri="{BB962C8B-B14F-4D97-AF65-F5344CB8AC3E}">
        <p14:creationId xmlns:p14="http://schemas.microsoft.com/office/powerpoint/2010/main" val="8418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CB51E-F2CE-E29F-63AB-0761F57B2C9C}"/>
              </a:ext>
            </a:extLst>
          </p:cNvPr>
          <p:cNvSpPr>
            <a:spLocks noGrp="1"/>
          </p:cNvSpPr>
          <p:nvPr>
            <p:ph type="title"/>
          </p:nvPr>
        </p:nvSpPr>
        <p:spPr>
          <a:xfrm>
            <a:off x="72081" y="329514"/>
            <a:ext cx="10515600" cy="1064612"/>
          </a:xfrm>
        </p:spPr>
        <p:txBody>
          <a:bodyPr>
            <a:normAutofit fontScale="90000"/>
          </a:bodyPr>
          <a:lstStyle/>
          <a:p>
            <a:r>
              <a:rPr lang="en-US" sz="2800" dirty="0">
                <a:latin typeface="Palatino Linotype" panose="02040502050505030304" pitchFamily="18" charset="0"/>
              </a:rPr>
              <a:t>Example 1. “The Effects of Pretrial Detention on Conviction, Future Crime, and Employment: Evidence from Randomly Assigned Judges” (Dobbie et al. 2018, </a:t>
            </a:r>
            <a:r>
              <a:rPr lang="en-US" sz="2800" i="1" dirty="0">
                <a:latin typeface="Palatino Linotype" panose="02040502050505030304" pitchFamily="18" charset="0"/>
              </a:rPr>
              <a:t>American Economic Review</a:t>
            </a:r>
            <a:r>
              <a:rPr lang="en-US" sz="2800" dirty="0">
                <a:latin typeface="Palatino Linotype" panose="02040502050505030304" pitchFamily="18" charset="0"/>
              </a:rPr>
              <a:t>)</a:t>
            </a:r>
          </a:p>
        </p:txBody>
      </p:sp>
      <p:sp>
        <p:nvSpPr>
          <p:cNvPr id="3" name="Content Placeholder 2">
            <a:extLst>
              <a:ext uri="{FF2B5EF4-FFF2-40B4-BE49-F238E27FC236}">
                <a16:creationId xmlns:a16="http://schemas.microsoft.com/office/drawing/2014/main" id="{70D42605-5103-AD7C-C9C9-81893EC3E78F}"/>
              </a:ext>
            </a:extLst>
          </p:cNvPr>
          <p:cNvSpPr>
            <a:spLocks noGrp="1"/>
          </p:cNvSpPr>
          <p:nvPr>
            <p:ph idx="1"/>
          </p:nvPr>
        </p:nvSpPr>
        <p:spPr>
          <a:xfrm>
            <a:off x="72081" y="1631091"/>
            <a:ext cx="11946924" cy="4562347"/>
          </a:xfrm>
        </p:spPr>
        <p:txBody>
          <a:bodyPr>
            <a:normAutofit lnSpcReduction="10000"/>
          </a:bodyPr>
          <a:lstStyle/>
          <a:p>
            <a:r>
              <a:rPr lang="en-US" sz="2400" b="1" dirty="0">
                <a:latin typeface="Palatino Linotype" panose="02040502050505030304" pitchFamily="18" charset="0"/>
              </a:rPr>
              <a:t>Goal of paper</a:t>
            </a:r>
            <a:r>
              <a:rPr lang="en-US" sz="2400" dirty="0">
                <a:latin typeface="Palatino Linotype" panose="02040502050505030304" pitchFamily="18" charset="0"/>
              </a:rPr>
              <a:t>: Use detention tendencies of quasi-randomly assigned bail judges to estimate the causal effects of pretrial detention on subsequent defendant outcomes.</a:t>
            </a:r>
          </a:p>
          <a:p>
            <a:pPr marL="0" indent="0">
              <a:buNone/>
            </a:pPr>
            <a:endParaRPr lang="en-US" sz="1000" dirty="0">
              <a:latin typeface="Palatino Linotype" panose="02040502050505030304" pitchFamily="18" charset="0"/>
            </a:endParaRPr>
          </a:p>
          <a:p>
            <a:r>
              <a:rPr lang="en-US" sz="2400" b="1" dirty="0">
                <a:latin typeface="Palatino Linotype" panose="02040502050505030304" pitchFamily="18" charset="0"/>
              </a:rPr>
              <a:t>Background, Section A</a:t>
            </a:r>
            <a:r>
              <a:rPr lang="en-US" sz="2400" dirty="0">
                <a:latin typeface="Palatino Linotype" panose="02040502050505030304" pitchFamily="18" charset="0"/>
              </a:rPr>
              <a:t>. Overview of the bail system in the United States</a:t>
            </a:r>
          </a:p>
          <a:p>
            <a:pPr lvl="1"/>
            <a:r>
              <a:rPr lang="en-US" sz="2000" dirty="0">
                <a:latin typeface="Palatino Linotype" panose="02040502050505030304" pitchFamily="18" charset="0"/>
              </a:rPr>
              <a:t>General overview on how bail system works</a:t>
            </a:r>
          </a:p>
          <a:p>
            <a:pPr marL="457200" lvl="1" indent="0">
              <a:buNone/>
            </a:pPr>
            <a:endParaRPr lang="en-US" sz="1000" dirty="0">
              <a:latin typeface="Palatino Linotype" panose="02040502050505030304" pitchFamily="18" charset="0"/>
            </a:endParaRPr>
          </a:p>
          <a:p>
            <a:r>
              <a:rPr lang="en-US" sz="2400" b="1" dirty="0">
                <a:latin typeface="Palatino Linotype" panose="02040502050505030304" pitchFamily="18" charset="0"/>
              </a:rPr>
              <a:t>Background, Section B</a:t>
            </a:r>
            <a:r>
              <a:rPr lang="en-US" sz="2400" dirty="0">
                <a:latin typeface="Palatino Linotype" panose="02040502050505030304" pitchFamily="18" charset="0"/>
              </a:rPr>
              <a:t>. Description of setting specific to their data (i.e., Philadelphia and Miami-Dade Counties)</a:t>
            </a:r>
          </a:p>
          <a:p>
            <a:pPr lvl="1"/>
            <a:r>
              <a:rPr lang="en-US" sz="2000" dirty="0">
                <a:latin typeface="Palatino Linotype" panose="02040502050505030304" pitchFamily="18" charset="0"/>
              </a:rPr>
              <a:t>Broken into 3 subsections: </a:t>
            </a:r>
          </a:p>
          <a:p>
            <a:pPr lvl="2"/>
            <a:r>
              <a:rPr lang="en-US" sz="1600" dirty="0">
                <a:latin typeface="Palatino Linotype" panose="02040502050505030304" pitchFamily="18" charset="0"/>
              </a:rPr>
              <a:t>(</a:t>
            </a:r>
            <a:r>
              <a:rPr lang="en-US" sz="1600" dirty="0" err="1">
                <a:latin typeface="Palatino Linotype" panose="02040502050505030304" pitchFamily="18" charset="0"/>
              </a:rPr>
              <a:t>i</a:t>
            </a:r>
            <a:r>
              <a:rPr lang="en-US" sz="1600" dirty="0">
                <a:latin typeface="Palatino Linotype" panose="02040502050505030304" pitchFamily="18" charset="0"/>
              </a:rPr>
              <a:t>) Philadelphia County bail system</a:t>
            </a:r>
          </a:p>
          <a:p>
            <a:pPr lvl="2"/>
            <a:r>
              <a:rPr lang="en-US" sz="1600" dirty="0">
                <a:latin typeface="Palatino Linotype" panose="02040502050505030304" pitchFamily="18" charset="0"/>
              </a:rPr>
              <a:t>(ii) Miami-Dade County bail system</a:t>
            </a:r>
          </a:p>
          <a:p>
            <a:pPr lvl="2"/>
            <a:r>
              <a:rPr lang="en-US" sz="1600" dirty="0">
                <a:latin typeface="Palatino Linotype" panose="02040502050505030304" pitchFamily="18" charset="0"/>
              </a:rPr>
              <a:t>(iii) Describe how the features of these bail systems make them an ideal setting for their research design.</a:t>
            </a:r>
          </a:p>
          <a:p>
            <a:pPr lvl="1"/>
            <a:r>
              <a:rPr lang="en-US" sz="2000" dirty="0">
                <a:latin typeface="Palatino Linotype" panose="02040502050505030304" pitchFamily="18" charset="0"/>
              </a:rPr>
              <a:t>Subsection B. (iii) is a great example of how one can describe the intuition behind the identification strategy before regression equations.  </a:t>
            </a:r>
          </a:p>
          <a:p>
            <a:pPr lvl="1"/>
            <a:endParaRPr lang="en-US" sz="2000" dirty="0">
              <a:latin typeface="Palatino Linotype" panose="02040502050505030304" pitchFamily="18" charset="0"/>
            </a:endParaRPr>
          </a:p>
        </p:txBody>
      </p:sp>
    </p:spTree>
    <p:extLst>
      <p:ext uri="{BB962C8B-B14F-4D97-AF65-F5344CB8AC3E}">
        <p14:creationId xmlns:p14="http://schemas.microsoft.com/office/powerpoint/2010/main" val="298814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AB9DDF-0EFD-5980-B100-112E9B8F531D}"/>
              </a:ext>
            </a:extLst>
          </p:cNvPr>
          <p:cNvSpPr>
            <a:spLocks noGrp="1"/>
          </p:cNvSpPr>
          <p:nvPr>
            <p:ph idx="1"/>
          </p:nvPr>
        </p:nvSpPr>
        <p:spPr>
          <a:xfrm>
            <a:off x="0" y="1825625"/>
            <a:ext cx="12192000" cy="4351338"/>
          </a:xfrm>
        </p:spPr>
        <p:txBody>
          <a:bodyPr>
            <a:normAutofit fontScale="92500"/>
          </a:bodyPr>
          <a:lstStyle/>
          <a:p>
            <a:r>
              <a:rPr lang="en-US" sz="2400" b="1" dirty="0">
                <a:latin typeface="Palatino Linotype" panose="02040502050505030304" pitchFamily="18" charset="0"/>
              </a:rPr>
              <a:t>Goal of paper</a:t>
            </a:r>
            <a:r>
              <a:rPr lang="en-US" sz="2400" dirty="0">
                <a:latin typeface="Palatino Linotype" panose="02040502050505030304" pitchFamily="18" charset="0"/>
              </a:rPr>
              <a:t>: Examine how state-level nonmedical exemptions from school-entry vaccine mandates affect vaccination rates in early childhood and academic achievement in middle school.</a:t>
            </a:r>
          </a:p>
          <a:p>
            <a:pPr marL="0" indent="0">
              <a:buNone/>
            </a:pPr>
            <a:endParaRPr lang="en-US" sz="800" dirty="0">
              <a:latin typeface="Palatino Linotype" panose="02040502050505030304" pitchFamily="18" charset="0"/>
            </a:endParaRPr>
          </a:p>
          <a:p>
            <a:r>
              <a:rPr lang="en-US" sz="2400" dirty="0">
                <a:latin typeface="Palatino Linotype" panose="02040502050505030304" pitchFamily="18" charset="0"/>
              </a:rPr>
              <a:t>Straightforward (and well-written) paper that does not require a lengthy background section.</a:t>
            </a:r>
          </a:p>
          <a:p>
            <a:pPr marL="0" indent="0">
              <a:buNone/>
            </a:pPr>
            <a:endParaRPr lang="en-US" sz="800" dirty="0">
              <a:latin typeface="Palatino Linotype" panose="02040502050505030304" pitchFamily="18" charset="0"/>
            </a:endParaRPr>
          </a:p>
          <a:p>
            <a:r>
              <a:rPr lang="en-US" sz="2400" b="1" dirty="0">
                <a:latin typeface="Palatino Linotype" panose="02040502050505030304" pitchFamily="18" charset="0"/>
              </a:rPr>
              <a:t>Background, Section 1</a:t>
            </a:r>
            <a:r>
              <a:rPr lang="en-US" sz="2400" dirty="0">
                <a:latin typeface="Palatino Linotype" panose="02040502050505030304" pitchFamily="18" charset="0"/>
              </a:rPr>
              <a:t>. Description of policy changes in treated states (i.e., AR and TX).</a:t>
            </a:r>
          </a:p>
          <a:p>
            <a:pPr marL="0" indent="0">
              <a:buNone/>
            </a:pPr>
            <a:endParaRPr lang="en-US" sz="800" dirty="0">
              <a:latin typeface="Palatino Linotype" panose="02040502050505030304" pitchFamily="18" charset="0"/>
            </a:endParaRPr>
          </a:p>
          <a:p>
            <a:r>
              <a:rPr lang="en-US" sz="2400" b="1" dirty="0">
                <a:latin typeface="Palatino Linotype" panose="02040502050505030304" pitchFamily="18" charset="0"/>
              </a:rPr>
              <a:t>Background, Section 2. </a:t>
            </a:r>
            <a:r>
              <a:rPr lang="en-US" sz="2400" dirty="0">
                <a:latin typeface="Palatino Linotype" panose="02040502050505030304" pitchFamily="18" charset="0"/>
              </a:rPr>
              <a:t>Discussion of how exemptions might affect a downstream outcomes.</a:t>
            </a:r>
          </a:p>
          <a:p>
            <a:pPr lvl="1"/>
            <a:r>
              <a:rPr lang="en-US" sz="2000" dirty="0">
                <a:latin typeface="Palatino Linotype" panose="02040502050505030304" pitchFamily="18" charset="0"/>
              </a:rPr>
              <a:t>Description of possible mechanisms.</a:t>
            </a:r>
          </a:p>
          <a:p>
            <a:pPr lvl="1"/>
            <a:r>
              <a:rPr lang="en-US" sz="2000" dirty="0">
                <a:latin typeface="Palatino Linotype" panose="02040502050505030304" pitchFamily="18" charset="0"/>
              </a:rPr>
              <a:t>Great discussion on mechanisms before results are even presented.</a:t>
            </a:r>
          </a:p>
        </p:txBody>
      </p:sp>
      <p:sp>
        <p:nvSpPr>
          <p:cNvPr id="4" name="Title 1">
            <a:extLst>
              <a:ext uri="{FF2B5EF4-FFF2-40B4-BE49-F238E27FC236}">
                <a16:creationId xmlns:a16="http://schemas.microsoft.com/office/drawing/2014/main" id="{60DDBBD6-CB99-CDF4-775D-C6B4B41E1BB2}"/>
              </a:ext>
            </a:extLst>
          </p:cNvPr>
          <p:cNvSpPr>
            <a:spLocks noGrp="1"/>
          </p:cNvSpPr>
          <p:nvPr>
            <p:ph type="title"/>
          </p:nvPr>
        </p:nvSpPr>
        <p:spPr>
          <a:xfrm>
            <a:off x="113271" y="282746"/>
            <a:ext cx="10515600" cy="1325563"/>
          </a:xfrm>
        </p:spPr>
        <p:txBody>
          <a:bodyPr>
            <a:normAutofit/>
          </a:bodyPr>
          <a:lstStyle/>
          <a:p>
            <a:r>
              <a:rPr lang="en-US" sz="2800" dirty="0">
                <a:latin typeface="Palatino Linotype" panose="02040502050505030304" pitchFamily="18" charset="0"/>
              </a:rPr>
              <a:t>Example 2. “Personal Belief Exemptions for School-Entry Vaccinations, Vaccination Rates, and Academic Achievement” (Hair et al. 2018, </a:t>
            </a:r>
            <a:r>
              <a:rPr lang="en-US" sz="2800" i="1" dirty="0">
                <a:latin typeface="Palatino Linotype" panose="02040502050505030304" pitchFamily="18" charset="0"/>
              </a:rPr>
              <a:t>Journal of Health Economics</a:t>
            </a:r>
            <a:r>
              <a:rPr lang="en-US" sz="2800" dirty="0">
                <a:latin typeface="Palatino Linotype" panose="02040502050505030304" pitchFamily="18" charset="0"/>
              </a:rPr>
              <a:t>)</a:t>
            </a:r>
          </a:p>
        </p:txBody>
      </p:sp>
    </p:spTree>
    <p:extLst>
      <p:ext uri="{BB962C8B-B14F-4D97-AF65-F5344CB8AC3E}">
        <p14:creationId xmlns:p14="http://schemas.microsoft.com/office/powerpoint/2010/main" val="314219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A112EC-67E3-36F2-0F16-30E17191D21B}"/>
              </a:ext>
            </a:extLst>
          </p:cNvPr>
          <p:cNvSpPr>
            <a:spLocks noGrp="1"/>
          </p:cNvSpPr>
          <p:nvPr>
            <p:ph idx="1"/>
          </p:nvPr>
        </p:nvSpPr>
        <p:spPr>
          <a:xfrm>
            <a:off x="0" y="1594966"/>
            <a:ext cx="12192000" cy="4351338"/>
          </a:xfrm>
        </p:spPr>
        <p:txBody>
          <a:bodyPr>
            <a:normAutofit lnSpcReduction="10000"/>
          </a:bodyPr>
          <a:lstStyle/>
          <a:p>
            <a:r>
              <a:rPr lang="en-US" sz="2200" b="1" dirty="0">
                <a:latin typeface="Palatino Linotype" panose="02040502050505030304" pitchFamily="18" charset="0"/>
              </a:rPr>
              <a:t>Goal of paper</a:t>
            </a:r>
            <a:r>
              <a:rPr lang="en-US" sz="2200" dirty="0">
                <a:latin typeface="Palatino Linotype" panose="02040502050505030304" pitchFamily="18" charset="0"/>
              </a:rPr>
              <a:t>: Estimate the effect of municipal-level milk inspections on infant and waterborne mortality.</a:t>
            </a:r>
          </a:p>
          <a:p>
            <a:pPr marL="0" indent="0">
              <a:buNone/>
            </a:pPr>
            <a:endParaRPr lang="en-US" sz="600" dirty="0">
              <a:latin typeface="Palatino Linotype" panose="02040502050505030304" pitchFamily="18" charset="0"/>
            </a:endParaRPr>
          </a:p>
          <a:p>
            <a:r>
              <a:rPr lang="en-US" sz="2200" b="1" dirty="0">
                <a:latin typeface="Palatino Linotype" panose="02040502050505030304" pitchFamily="18" charset="0"/>
              </a:rPr>
              <a:t>Background, Section 1</a:t>
            </a:r>
            <a:r>
              <a:rPr lang="en-US" sz="2200" dirty="0">
                <a:latin typeface="Palatino Linotype" panose="02040502050505030304" pitchFamily="18" charset="0"/>
              </a:rPr>
              <a:t>. General history of municipal milk inspections in the United States.</a:t>
            </a:r>
          </a:p>
          <a:p>
            <a:pPr lvl="1"/>
            <a:r>
              <a:rPr lang="en-US" sz="2000" dirty="0">
                <a:latin typeface="Palatino Linotype" panose="02040502050505030304" pitchFamily="18" charset="0"/>
              </a:rPr>
              <a:t>Describe exactly how inspections worked.</a:t>
            </a:r>
          </a:p>
          <a:p>
            <a:pPr marL="457200" lvl="1" indent="0">
              <a:buNone/>
            </a:pPr>
            <a:endParaRPr lang="en-US" sz="600" dirty="0">
              <a:latin typeface="Palatino Linotype" panose="02040502050505030304" pitchFamily="18" charset="0"/>
            </a:endParaRPr>
          </a:p>
          <a:p>
            <a:r>
              <a:rPr lang="en-US" sz="2200" b="1" dirty="0">
                <a:latin typeface="Palatino Linotype" panose="02040502050505030304" pitchFamily="18" charset="0"/>
              </a:rPr>
              <a:t>Background, Section 2</a:t>
            </a:r>
            <a:r>
              <a:rPr lang="en-US" sz="2200" dirty="0">
                <a:latin typeface="Palatino Linotype" panose="02040502050505030304" pitchFamily="18" charset="0"/>
              </a:rPr>
              <a:t>. History of other efforts to provide pure milk.</a:t>
            </a:r>
          </a:p>
          <a:p>
            <a:pPr lvl="1"/>
            <a:r>
              <a:rPr lang="en-US" sz="2000" dirty="0">
                <a:latin typeface="Palatino Linotype" panose="02040502050505030304" pitchFamily="18" charset="0"/>
              </a:rPr>
              <a:t>Give readers a sense of what other public health policies and efforts were being mandated.</a:t>
            </a:r>
          </a:p>
          <a:p>
            <a:pPr lvl="1"/>
            <a:r>
              <a:rPr lang="en-US" sz="2000" dirty="0">
                <a:latin typeface="Palatino Linotype" panose="02040502050505030304" pitchFamily="18" charset="0"/>
              </a:rPr>
              <a:t>Relevant for the empirical strategy.  </a:t>
            </a:r>
            <a:r>
              <a:rPr lang="en-US" sz="2000" b="1" i="1" dirty="0">
                <a:latin typeface="Palatino Linotype" panose="02040502050505030304" pitchFamily="18" charset="0"/>
              </a:rPr>
              <a:t>Telling reader </a:t>
            </a:r>
            <a:r>
              <a:rPr lang="en-US" sz="2000" dirty="0">
                <a:latin typeface="Palatino Linotype" panose="02040502050505030304" pitchFamily="18" charset="0"/>
              </a:rPr>
              <a:t>what they should be worried about!</a:t>
            </a:r>
          </a:p>
          <a:p>
            <a:pPr marL="457200" lvl="1" indent="0">
              <a:buNone/>
            </a:pPr>
            <a:endParaRPr lang="en-US" sz="600" dirty="0">
              <a:latin typeface="Palatino Linotype" panose="02040502050505030304" pitchFamily="18" charset="0"/>
            </a:endParaRPr>
          </a:p>
          <a:p>
            <a:r>
              <a:rPr lang="en-US" sz="2200" b="1" dirty="0">
                <a:latin typeface="Palatino Linotype" panose="02040502050505030304" pitchFamily="18" charset="0"/>
              </a:rPr>
              <a:t>Background, Section 3</a:t>
            </a:r>
            <a:r>
              <a:rPr lang="en-US" sz="2200" dirty="0">
                <a:latin typeface="Palatino Linotype" panose="02040502050505030304" pitchFamily="18" charset="0"/>
              </a:rPr>
              <a:t>. Literature review on minimum quality standards (MQSs).</a:t>
            </a:r>
          </a:p>
          <a:p>
            <a:pPr lvl="1"/>
            <a:r>
              <a:rPr lang="en-US" sz="2000" dirty="0">
                <a:latin typeface="Palatino Linotype" panose="02040502050505030304" pitchFamily="18" charset="0"/>
              </a:rPr>
              <a:t>Review the competing empirical literature and describe the theoretical contributions</a:t>
            </a:r>
          </a:p>
          <a:p>
            <a:pPr lvl="1"/>
            <a:r>
              <a:rPr lang="en-US" sz="2000" dirty="0">
                <a:latin typeface="Palatino Linotype" panose="02040502050505030304" pitchFamily="18" charset="0"/>
              </a:rPr>
              <a:t>Of the 3 examples, this paper tests a classic economic theory, whereas the others do not.  </a:t>
            </a:r>
            <a:r>
              <a:rPr lang="en-US" sz="2000">
                <a:latin typeface="Palatino Linotype" panose="02040502050505030304" pitchFamily="18" charset="0"/>
              </a:rPr>
              <a:t>The </a:t>
            </a:r>
            <a:r>
              <a:rPr lang="en-US" sz="2000" dirty="0">
                <a:latin typeface="Palatino Linotype" panose="02040502050505030304" pitchFamily="18" charset="0"/>
              </a:rPr>
              <a:t>literature review must tackle both empirical and theoretical studies.</a:t>
            </a:r>
          </a:p>
          <a:p>
            <a:pPr lvl="1"/>
            <a:endParaRPr lang="en-US" sz="2000" dirty="0">
              <a:latin typeface="Palatino Linotype" panose="02040502050505030304" pitchFamily="18" charset="0"/>
            </a:endParaRPr>
          </a:p>
          <a:p>
            <a:endParaRPr lang="en-US" dirty="0"/>
          </a:p>
        </p:txBody>
      </p:sp>
      <p:sp>
        <p:nvSpPr>
          <p:cNvPr id="4" name="Title 1">
            <a:extLst>
              <a:ext uri="{FF2B5EF4-FFF2-40B4-BE49-F238E27FC236}">
                <a16:creationId xmlns:a16="http://schemas.microsoft.com/office/drawing/2014/main" id="{B9DD763F-01D8-BBDE-952E-CF07D80DAF70}"/>
              </a:ext>
            </a:extLst>
          </p:cNvPr>
          <p:cNvSpPr txBox="1">
            <a:spLocks/>
          </p:cNvSpPr>
          <p:nvPr/>
        </p:nvSpPr>
        <p:spPr>
          <a:xfrm>
            <a:off x="113270" y="175654"/>
            <a:ext cx="108430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Palatino Linotype" panose="02040502050505030304" pitchFamily="18" charset="0"/>
              </a:rPr>
              <a:t>Example 3. “Safeguarding Consumers Through Minimum Quality Standards: Milk Inspections and Urban Mortality, 1880-1910” (Anderson et al. 2022, NBER Working Paper No. 30063)</a:t>
            </a:r>
          </a:p>
        </p:txBody>
      </p:sp>
    </p:spTree>
    <p:extLst>
      <p:ext uri="{BB962C8B-B14F-4D97-AF65-F5344CB8AC3E}">
        <p14:creationId xmlns:p14="http://schemas.microsoft.com/office/powerpoint/2010/main" val="350044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469D53-0F91-825A-4653-116D219F2F68}"/>
              </a:ext>
            </a:extLst>
          </p:cNvPr>
          <p:cNvSpPr>
            <a:spLocks noGrp="1"/>
          </p:cNvSpPr>
          <p:nvPr>
            <p:ph idx="1"/>
          </p:nvPr>
        </p:nvSpPr>
        <p:spPr>
          <a:xfrm>
            <a:off x="1" y="932806"/>
            <a:ext cx="12191999" cy="5350477"/>
          </a:xfrm>
        </p:spPr>
        <p:txBody>
          <a:bodyPr>
            <a:normAutofit lnSpcReduction="10000"/>
          </a:bodyPr>
          <a:lstStyle/>
          <a:p>
            <a:r>
              <a:rPr lang="en-US" sz="2400" dirty="0">
                <a:latin typeface="Palatino Linotype" panose="02040502050505030304" pitchFamily="18" charset="0"/>
              </a:rPr>
              <a:t>In one’s literature review, </a:t>
            </a:r>
            <a:r>
              <a:rPr lang="en-US" sz="2400" b="1" i="1" dirty="0">
                <a:latin typeface="Palatino Linotype" panose="02040502050505030304" pitchFamily="18" charset="0"/>
              </a:rPr>
              <a:t>not all previous studies should be treated equally.</a:t>
            </a:r>
            <a:endParaRPr lang="en-US" sz="2400" b="1" dirty="0">
              <a:latin typeface="Palatino Linotype" panose="02040502050505030304" pitchFamily="18" charset="0"/>
            </a:endParaRPr>
          </a:p>
          <a:p>
            <a:pPr marL="0" indent="0">
              <a:buNone/>
            </a:pPr>
            <a:endParaRPr lang="en-US" sz="600" b="1" i="1" dirty="0">
              <a:latin typeface="Palatino Linotype" panose="02040502050505030304" pitchFamily="18" charset="0"/>
            </a:endParaRPr>
          </a:p>
          <a:p>
            <a:r>
              <a:rPr lang="en-US" sz="2400" dirty="0">
                <a:latin typeface="Palatino Linotype" panose="02040502050505030304" pitchFamily="18" charset="0"/>
              </a:rPr>
              <a:t>Researchers should provide careful and accurate evaluations of previous studies.</a:t>
            </a:r>
          </a:p>
          <a:p>
            <a:pPr lvl="1"/>
            <a:r>
              <a:rPr lang="en-US" sz="2000" dirty="0">
                <a:latin typeface="Palatino Linotype" panose="02040502050505030304" pitchFamily="18" charset="0"/>
              </a:rPr>
              <a:t>Most policymakers have never heard of fixed effects, have no idea what a regression discontinuity is, and do not care whether state-specific time trends were included on the right-hand side.</a:t>
            </a:r>
          </a:p>
          <a:p>
            <a:pPr lvl="1"/>
            <a:r>
              <a:rPr lang="en-US" sz="2000" dirty="0">
                <a:latin typeface="Palatino Linotype" panose="02040502050505030304" pitchFamily="18" charset="0"/>
              </a:rPr>
              <a:t>Policymakers and non-economists count on us to communicate which studies should be taken seriously and which should not (or be ignored).</a:t>
            </a:r>
          </a:p>
          <a:p>
            <a:pPr lvl="2"/>
            <a:r>
              <a:rPr lang="en-US" sz="1600" dirty="0">
                <a:latin typeface="Palatino Linotype" panose="02040502050505030304" pitchFamily="18" charset="0"/>
              </a:rPr>
              <a:t>For instance, giving studies that rely on cross-sectional policy variation the same weight as those that rely on within-state policy variation comes with the risk of leading policymakers astray.</a:t>
            </a:r>
          </a:p>
          <a:p>
            <a:pPr marL="914400" lvl="2" indent="0">
              <a:buNone/>
            </a:pPr>
            <a:endParaRPr lang="en-US" sz="600" dirty="0">
              <a:latin typeface="Palatino Linotype" panose="02040502050505030304" pitchFamily="18" charset="0"/>
            </a:endParaRPr>
          </a:p>
          <a:p>
            <a:r>
              <a:rPr lang="en-US" sz="2400" dirty="0">
                <a:latin typeface="Palatino Linotype" panose="02040502050505030304" pitchFamily="18" charset="0"/>
              </a:rPr>
              <a:t>For example, researchers interested in the relationship between marijuana use and alcohol consumption all too often declare that the literature is “mixed”, citing </a:t>
            </a:r>
            <a:r>
              <a:rPr lang="en-US" sz="2400" dirty="0" err="1">
                <a:latin typeface="Palatino Linotype" panose="02040502050505030304" pitchFamily="18" charset="0"/>
              </a:rPr>
              <a:t>Pacula</a:t>
            </a:r>
            <a:r>
              <a:rPr lang="en-US" sz="2400" dirty="0">
                <a:latin typeface="Palatino Linotype" panose="02040502050505030304" pitchFamily="18" charset="0"/>
              </a:rPr>
              <a:t> (1998a) and Williams et al. (2004) as evidence of complementarity and Kelly and </a:t>
            </a:r>
            <a:r>
              <a:rPr lang="en-US" sz="2400" dirty="0" err="1">
                <a:latin typeface="Palatino Linotype" panose="02040502050505030304" pitchFamily="18" charset="0"/>
              </a:rPr>
              <a:t>Resul</a:t>
            </a:r>
            <a:r>
              <a:rPr lang="en-US" sz="2400" dirty="0">
                <a:latin typeface="Palatino Linotype" panose="02040502050505030304" pitchFamily="18" charset="0"/>
              </a:rPr>
              <a:t> (2014) and Sabia et al. (2017) as evidence of substitutability.  </a:t>
            </a:r>
          </a:p>
          <a:p>
            <a:pPr lvl="1"/>
            <a:r>
              <a:rPr lang="en-US" sz="2000" dirty="0">
                <a:latin typeface="Palatino Linotype" panose="02040502050505030304" pitchFamily="18" charset="0"/>
              </a:rPr>
              <a:t>This is a LAZY  characterization of the literature.</a:t>
            </a:r>
          </a:p>
          <a:p>
            <a:pPr lvl="2"/>
            <a:r>
              <a:rPr lang="en-US" sz="1600" dirty="0" err="1">
                <a:latin typeface="Palatino Linotype" panose="02040502050505030304" pitchFamily="18" charset="0"/>
              </a:rPr>
              <a:t>Pacula</a:t>
            </a:r>
            <a:r>
              <a:rPr lang="en-US" sz="1600" dirty="0">
                <a:latin typeface="Palatino Linotype" panose="02040502050505030304" pitchFamily="18" charset="0"/>
              </a:rPr>
              <a:t> (1998a) and Williams et al. (2004) relied on cross-sectional policy variation.  Their estimates could simply reflect unobserved factors at the state level such as preferences and attitudes.</a:t>
            </a:r>
          </a:p>
          <a:p>
            <a:pPr lvl="2"/>
            <a:r>
              <a:rPr lang="en-US" sz="1600" dirty="0">
                <a:latin typeface="Palatino Linotype" panose="02040502050505030304" pitchFamily="18" charset="0"/>
              </a:rPr>
              <a:t>On the other hand, Kelly and </a:t>
            </a:r>
            <a:r>
              <a:rPr lang="en-US" sz="1600" dirty="0" err="1">
                <a:latin typeface="Palatino Linotype" panose="02040502050505030304" pitchFamily="18" charset="0"/>
              </a:rPr>
              <a:t>Resul</a:t>
            </a:r>
            <a:r>
              <a:rPr lang="en-US" sz="1600" dirty="0">
                <a:latin typeface="Palatino Linotype" panose="02040502050505030304" pitchFamily="18" charset="0"/>
              </a:rPr>
              <a:t> (2014) and Sabia et al. (2017) used panel data and exploited well-defined natural experiments…much more credible research design!</a:t>
            </a:r>
          </a:p>
          <a:p>
            <a:pPr lvl="2"/>
            <a:endParaRPr lang="en-US" sz="1600" dirty="0">
              <a:latin typeface="Palatino Linotype" panose="02040502050505030304" pitchFamily="18" charset="0"/>
            </a:endParaRPr>
          </a:p>
        </p:txBody>
      </p:sp>
      <p:sp>
        <p:nvSpPr>
          <p:cNvPr id="4" name="Title 1">
            <a:extLst>
              <a:ext uri="{FF2B5EF4-FFF2-40B4-BE49-F238E27FC236}">
                <a16:creationId xmlns:a16="http://schemas.microsoft.com/office/drawing/2014/main" id="{D4E623AB-D96A-CFE9-A4D0-6C1502A8EC47}"/>
              </a:ext>
            </a:extLst>
          </p:cNvPr>
          <p:cNvSpPr>
            <a:spLocks noGrp="1"/>
          </p:cNvSpPr>
          <p:nvPr>
            <p:ph type="title"/>
          </p:nvPr>
        </p:nvSpPr>
        <p:spPr>
          <a:xfrm>
            <a:off x="114558" y="205945"/>
            <a:ext cx="11115675" cy="726861"/>
          </a:xfrm>
        </p:spPr>
        <p:txBody>
          <a:bodyPr>
            <a:normAutofit/>
          </a:bodyPr>
          <a:lstStyle/>
          <a:p>
            <a:r>
              <a:rPr lang="en-US" sz="3600" dirty="0">
                <a:latin typeface="Palatino Linotype" panose="02040502050505030304" pitchFamily="18" charset="0"/>
              </a:rPr>
              <a:t>Background: A common mistake!</a:t>
            </a:r>
          </a:p>
        </p:txBody>
      </p:sp>
    </p:spTree>
    <p:extLst>
      <p:ext uri="{BB962C8B-B14F-4D97-AF65-F5344CB8AC3E}">
        <p14:creationId xmlns:p14="http://schemas.microsoft.com/office/powerpoint/2010/main" val="407574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AE199-2EB7-BD21-F9BA-30CB4CCC1A6F}"/>
              </a:ext>
            </a:extLst>
          </p:cNvPr>
          <p:cNvSpPr>
            <a:spLocks noGrp="1"/>
          </p:cNvSpPr>
          <p:nvPr>
            <p:ph idx="1"/>
          </p:nvPr>
        </p:nvSpPr>
        <p:spPr>
          <a:xfrm>
            <a:off x="82378" y="1276865"/>
            <a:ext cx="12027243" cy="4217039"/>
          </a:xfrm>
        </p:spPr>
        <p:txBody>
          <a:bodyPr>
            <a:normAutofit lnSpcReduction="10000"/>
          </a:bodyPr>
          <a:lstStyle/>
          <a:p>
            <a:r>
              <a:rPr lang="en-US" sz="2400" dirty="0">
                <a:latin typeface="Palatino Linotype" panose="02040502050505030304" pitchFamily="18" charset="0"/>
              </a:rPr>
              <a:t>Two separate sections or just one?</a:t>
            </a:r>
          </a:p>
          <a:p>
            <a:pPr lvl="1"/>
            <a:r>
              <a:rPr lang="en-US" sz="2000" dirty="0">
                <a:latin typeface="Palatino Linotype" panose="02040502050505030304" pitchFamily="18" charset="0"/>
              </a:rPr>
              <a:t>Both ways common</a:t>
            </a:r>
          </a:p>
          <a:p>
            <a:pPr lvl="1"/>
            <a:r>
              <a:rPr lang="en-US" sz="2000" dirty="0">
                <a:latin typeface="Palatino Linotype" panose="02040502050505030304" pitchFamily="18" charset="0"/>
              </a:rPr>
              <a:t>I prefer combining into one section.</a:t>
            </a:r>
          </a:p>
          <a:p>
            <a:pPr lvl="1"/>
            <a:r>
              <a:rPr lang="en-US" sz="2000" dirty="0">
                <a:latin typeface="Palatino Linotype" panose="02040502050505030304" pitchFamily="18" charset="0"/>
              </a:rPr>
              <a:t>Empirical strategy section before data section?  </a:t>
            </a:r>
          </a:p>
          <a:p>
            <a:pPr lvl="2"/>
            <a:r>
              <a:rPr lang="en-US" sz="1600" dirty="0">
                <a:latin typeface="Palatino Linotype" panose="02040502050505030304" pitchFamily="18" charset="0"/>
              </a:rPr>
              <a:t>I’m not a huge fan </a:t>
            </a:r>
          </a:p>
          <a:p>
            <a:pPr lvl="2"/>
            <a:r>
              <a:rPr lang="en-US" sz="1600" dirty="0">
                <a:latin typeface="Palatino Linotype" panose="02040502050505030304" pitchFamily="18" charset="0"/>
              </a:rPr>
              <a:t>I want to understand the data before thinking about the empirical strategy in detail</a:t>
            </a:r>
          </a:p>
          <a:p>
            <a:pPr marL="457200" lvl="1" indent="0">
              <a:buNone/>
            </a:pPr>
            <a:endParaRPr lang="en-US" sz="800" dirty="0">
              <a:latin typeface="Palatino Linotype" panose="02040502050505030304" pitchFamily="18" charset="0"/>
            </a:endParaRPr>
          </a:p>
          <a:p>
            <a:r>
              <a:rPr lang="en-US" sz="2400" dirty="0">
                <a:latin typeface="Palatino Linotype" panose="02040502050505030304" pitchFamily="18" charset="0"/>
              </a:rPr>
              <a:t>All in one section, I prefer:</a:t>
            </a:r>
          </a:p>
          <a:p>
            <a:pPr lvl="1"/>
            <a:r>
              <a:rPr lang="en-US" sz="2000" dirty="0">
                <a:latin typeface="Palatino Linotype" panose="02040502050505030304" pitchFamily="18" charset="0"/>
              </a:rPr>
              <a:t>First, begin by describing your outcome data.</a:t>
            </a:r>
          </a:p>
          <a:p>
            <a:pPr lvl="1"/>
            <a:r>
              <a:rPr lang="en-US" sz="2000" dirty="0">
                <a:latin typeface="Palatino Linotype" panose="02040502050505030304" pitchFamily="18" charset="0"/>
              </a:rPr>
              <a:t>Second, describe your primary estimating equation.</a:t>
            </a:r>
          </a:p>
          <a:p>
            <a:pPr lvl="1"/>
            <a:r>
              <a:rPr lang="en-US" sz="2000" dirty="0">
                <a:latin typeface="Palatino Linotype" panose="02040502050505030304" pitchFamily="18" charset="0"/>
              </a:rPr>
              <a:t>Lastly, describe the data for your right-hand side variables.</a:t>
            </a:r>
          </a:p>
          <a:p>
            <a:pPr marL="457200" lvl="1" indent="0">
              <a:buNone/>
            </a:pPr>
            <a:endParaRPr lang="en-US" sz="800" dirty="0">
              <a:latin typeface="Palatino Linotype" panose="02040502050505030304" pitchFamily="18" charset="0"/>
            </a:endParaRPr>
          </a:p>
          <a:p>
            <a:r>
              <a:rPr lang="en-US" sz="2400" dirty="0">
                <a:latin typeface="Palatino Linotype" panose="02040502050505030304" pitchFamily="18" charset="0"/>
              </a:rPr>
              <a:t>Let’s go back to the milk inspections paper (Anderson et al. 2022)…</a:t>
            </a:r>
          </a:p>
        </p:txBody>
      </p:sp>
      <p:sp>
        <p:nvSpPr>
          <p:cNvPr id="4" name="Title 1">
            <a:extLst>
              <a:ext uri="{FF2B5EF4-FFF2-40B4-BE49-F238E27FC236}">
                <a16:creationId xmlns:a16="http://schemas.microsoft.com/office/drawing/2014/main" id="{106AB661-E254-8412-2E71-5C1562195CE7}"/>
              </a:ext>
            </a:extLst>
          </p:cNvPr>
          <p:cNvSpPr>
            <a:spLocks noGrp="1"/>
          </p:cNvSpPr>
          <p:nvPr>
            <p:ph type="title"/>
          </p:nvPr>
        </p:nvSpPr>
        <p:spPr>
          <a:xfrm>
            <a:off x="150223" y="256175"/>
            <a:ext cx="10515600" cy="759812"/>
          </a:xfrm>
        </p:spPr>
        <p:txBody>
          <a:bodyPr>
            <a:normAutofit/>
          </a:bodyPr>
          <a:lstStyle/>
          <a:p>
            <a:r>
              <a:rPr lang="en-US" sz="3600" dirty="0">
                <a:latin typeface="Palatino Linotype" panose="02040502050505030304" pitchFamily="18" charset="0"/>
              </a:rPr>
              <a:t>Data and empirical strategy</a:t>
            </a:r>
          </a:p>
        </p:txBody>
      </p:sp>
    </p:spTree>
    <p:extLst>
      <p:ext uri="{BB962C8B-B14F-4D97-AF65-F5344CB8AC3E}">
        <p14:creationId xmlns:p14="http://schemas.microsoft.com/office/powerpoint/2010/main" val="254123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5B151A7-06DF-45C5-FB76-CFFD8435F5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2" y="188414"/>
            <a:ext cx="6305878" cy="6046924"/>
          </a:xfrm>
        </p:spPr>
      </p:pic>
      <p:sp>
        <p:nvSpPr>
          <p:cNvPr id="6" name="Content Placeholder 2">
            <a:extLst>
              <a:ext uri="{FF2B5EF4-FFF2-40B4-BE49-F238E27FC236}">
                <a16:creationId xmlns:a16="http://schemas.microsoft.com/office/drawing/2014/main" id="{697C7A0F-B7BB-FC72-D497-E29D29799885}"/>
              </a:ext>
            </a:extLst>
          </p:cNvPr>
          <p:cNvSpPr txBox="1">
            <a:spLocks/>
          </p:cNvSpPr>
          <p:nvPr/>
        </p:nvSpPr>
        <p:spPr>
          <a:xfrm>
            <a:off x="6191794" y="879565"/>
            <a:ext cx="5917827" cy="5224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Palatino Linotype" panose="02040502050505030304" pitchFamily="18" charset="0"/>
              </a:rPr>
              <a:t>First, we describe the data sources for outcomes of interest (i.e., mortality rates).</a:t>
            </a:r>
          </a:p>
          <a:p>
            <a:pPr lvl="1"/>
            <a:r>
              <a:rPr lang="en-US" sz="1700" dirty="0">
                <a:latin typeface="Palatino Linotype" panose="02040502050505030304" pitchFamily="18" charset="0"/>
              </a:rPr>
              <a:t>If possible, emphasize data collection efforts!</a:t>
            </a:r>
            <a:endParaRPr lang="en-US" sz="1300" dirty="0">
              <a:latin typeface="Palatino Linotype" panose="02040502050505030304" pitchFamily="18" charset="0"/>
            </a:endParaRPr>
          </a:p>
          <a:p>
            <a:pPr lvl="1"/>
            <a:r>
              <a:rPr lang="en-US" sz="1700" dirty="0">
                <a:latin typeface="Palatino Linotype" panose="02040502050505030304" pitchFamily="18" charset="0"/>
              </a:rPr>
              <a:t>Shed light on where identification is coming from.  It should never be a black box (</a:t>
            </a:r>
            <a:r>
              <a:rPr lang="en-US" sz="1700" dirty="0">
                <a:latin typeface="Palatino Linotype" panose="02040502050505030304" pitchFamily="18" charset="0"/>
                <a:hlinkClick r:id="rId3" action="ppaction://hlinksldjump"/>
              </a:rPr>
              <a:t>App. Table A1</a:t>
            </a:r>
            <a:r>
              <a:rPr lang="en-US" sz="1700" dirty="0">
                <a:latin typeface="Palatino Linotype" panose="02040502050505030304" pitchFamily="18" charset="0"/>
              </a:rPr>
              <a:t>).</a:t>
            </a:r>
          </a:p>
          <a:p>
            <a:pPr lvl="1"/>
            <a:r>
              <a:rPr lang="en-US" sz="1700" dirty="0">
                <a:latin typeface="Palatino Linotype" panose="02040502050505030304" pitchFamily="18" charset="0"/>
              </a:rPr>
              <a:t>List your sources in detail.  Roadmap for replication (</a:t>
            </a:r>
            <a:r>
              <a:rPr lang="en-US" sz="1700" dirty="0">
                <a:latin typeface="Palatino Linotype" panose="02040502050505030304" pitchFamily="18" charset="0"/>
                <a:hlinkClick r:id="rId4" action="ppaction://hlinksldjump"/>
              </a:rPr>
              <a:t>App. Table A2</a:t>
            </a:r>
            <a:r>
              <a:rPr lang="en-US" sz="1700" dirty="0">
                <a:latin typeface="Palatino Linotype" panose="02040502050505030304" pitchFamily="18" charset="0"/>
              </a:rPr>
              <a:t>).</a:t>
            </a:r>
          </a:p>
          <a:p>
            <a:pPr marL="457200" lvl="1" indent="0">
              <a:buFont typeface="Arial" panose="020B0604020202020204" pitchFamily="34" charset="0"/>
              <a:buNone/>
            </a:pPr>
            <a:endParaRPr lang="en-US" sz="800" dirty="0">
              <a:latin typeface="Palatino Linotype" panose="02040502050505030304" pitchFamily="18" charset="0"/>
            </a:endParaRPr>
          </a:p>
          <a:p>
            <a:pPr marL="457200" lvl="1" indent="0">
              <a:buFont typeface="Arial" panose="020B0604020202020204" pitchFamily="34" charset="0"/>
              <a:buNone/>
            </a:pPr>
            <a:endParaRPr lang="en-US" sz="800" dirty="0">
              <a:latin typeface="Palatino Linotype" panose="02040502050505030304" pitchFamily="18" charset="0"/>
            </a:endParaRPr>
          </a:p>
          <a:p>
            <a:pPr marL="457200" lvl="1" indent="0">
              <a:buFont typeface="Arial" panose="020B0604020202020204" pitchFamily="34" charset="0"/>
              <a:buNone/>
            </a:pPr>
            <a:endParaRPr lang="en-US" sz="800" dirty="0">
              <a:latin typeface="Palatino Linotype" panose="02040502050505030304" pitchFamily="18" charset="0"/>
            </a:endParaRPr>
          </a:p>
          <a:p>
            <a:pPr marL="457200" lvl="1" indent="0">
              <a:buFont typeface="Arial" panose="020B0604020202020204" pitchFamily="34" charset="0"/>
              <a:buNone/>
            </a:pPr>
            <a:endParaRPr lang="en-US" sz="800" dirty="0">
              <a:latin typeface="Palatino Linotype" panose="02040502050505030304" pitchFamily="18" charset="0"/>
            </a:endParaRPr>
          </a:p>
          <a:p>
            <a:pPr marL="457200" lvl="1" indent="0">
              <a:buFont typeface="Arial" panose="020B0604020202020204" pitchFamily="34" charset="0"/>
              <a:buNone/>
            </a:pPr>
            <a:endParaRPr lang="en-US" sz="800" dirty="0">
              <a:latin typeface="Palatino Linotype" panose="02040502050505030304" pitchFamily="18" charset="0"/>
            </a:endParaRPr>
          </a:p>
          <a:p>
            <a:r>
              <a:rPr lang="en-US" sz="2200" dirty="0">
                <a:latin typeface="Palatino Linotype" panose="02040502050505030304" pitchFamily="18" charset="0"/>
              </a:rPr>
              <a:t>Show descriptive figures, such as trends in your outcomes (</a:t>
            </a:r>
            <a:r>
              <a:rPr lang="en-US" sz="2200" dirty="0">
                <a:latin typeface="Palatino Linotype" panose="02040502050505030304" pitchFamily="18" charset="0"/>
                <a:hlinkClick r:id="rId5" action="ppaction://hlinksldjump"/>
              </a:rPr>
              <a:t>Figure 2</a:t>
            </a:r>
            <a:r>
              <a:rPr lang="en-US" sz="2200" dirty="0">
                <a:latin typeface="Palatino Linotype" panose="02040502050505030304" pitchFamily="18" charset="0"/>
              </a:rPr>
              <a:t>)</a:t>
            </a:r>
          </a:p>
          <a:p>
            <a:pPr lvl="1"/>
            <a:r>
              <a:rPr lang="en-US" sz="1800" dirty="0">
                <a:latin typeface="Palatino Linotype" panose="02040502050505030304" pitchFamily="18" charset="0"/>
              </a:rPr>
              <a:t>Spices things up a bit.</a:t>
            </a:r>
          </a:p>
          <a:p>
            <a:pPr lvl="1"/>
            <a:r>
              <a:rPr lang="en-US" sz="1800" dirty="0">
                <a:latin typeface="Palatino Linotype" panose="02040502050505030304" pitchFamily="18" charset="0"/>
              </a:rPr>
              <a:t>Avoid a long boring data description</a:t>
            </a:r>
          </a:p>
          <a:p>
            <a:pPr lvl="2"/>
            <a:r>
              <a:rPr lang="en-US" sz="1400" dirty="0">
                <a:latin typeface="Palatino Linotype" panose="02040502050505030304" pitchFamily="18" charset="0"/>
              </a:rPr>
              <a:t>Highlight interesting trends</a:t>
            </a:r>
          </a:p>
          <a:p>
            <a:pPr lvl="2"/>
            <a:r>
              <a:rPr lang="en-US" sz="1400" dirty="0">
                <a:latin typeface="Palatino Linotype" panose="02040502050505030304" pitchFamily="18" charset="0"/>
              </a:rPr>
              <a:t>Highlight differences in means between groups</a:t>
            </a:r>
          </a:p>
          <a:p>
            <a:pPr lvl="2"/>
            <a:r>
              <a:rPr lang="en-US" sz="1400" dirty="0">
                <a:latin typeface="Palatino Linotype" panose="02040502050505030304" pitchFamily="18" charset="0"/>
              </a:rPr>
              <a:t>Etc. </a:t>
            </a:r>
            <a:endParaRPr lang="en-US" sz="800" dirty="0">
              <a:latin typeface="Palatino Linotype" panose="02040502050505030304" pitchFamily="18" charset="0"/>
            </a:endParaRPr>
          </a:p>
        </p:txBody>
      </p:sp>
      <p:sp>
        <p:nvSpPr>
          <p:cNvPr id="7" name="Right Brace 6">
            <a:extLst>
              <a:ext uri="{FF2B5EF4-FFF2-40B4-BE49-F238E27FC236}">
                <a16:creationId xmlns:a16="http://schemas.microsoft.com/office/drawing/2014/main" id="{DED8D165-FA42-A87C-C69A-A04614971F7A}"/>
              </a:ext>
            </a:extLst>
          </p:cNvPr>
          <p:cNvSpPr/>
          <p:nvPr/>
        </p:nvSpPr>
        <p:spPr>
          <a:xfrm>
            <a:off x="5692346" y="622662"/>
            <a:ext cx="469557" cy="307612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C7AC2276-5AA1-EE3F-628E-1E7A42B5B27B}"/>
              </a:ext>
            </a:extLst>
          </p:cNvPr>
          <p:cNvSpPr/>
          <p:nvPr/>
        </p:nvSpPr>
        <p:spPr>
          <a:xfrm>
            <a:off x="5782962" y="3698789"/>
            <a:ext cx="408832" cy="1919416"/>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8301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B5E0B18-DFBF-99D3-1A48-CF988A01C3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660" y="3140675"/>
            <a:ext cx="5286394" cy="3136897"/>
          </a:xfrm>
        </p:spPr>
      </p:pic>
      <p:pic>
        <p:nvPicPr>
          <p:cNvPr id="7" name="Picture 6">
            <a:extLst>
              <a:ext uri="{FF2B5EF4-FFF2-40B4-BE49-F238E27FC236}">
                <a16:creationId xmlns:a16="http://schemas.microsoft.com/office/drawing/2014/main" id="{B7384897-552D-3014-A019-982178CCD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81" y="350253"/>
            <a:ext cx="5441152" cy="3078747"/>
          </a:xfrm>
          <a:prstGeom prst="rect">
            <a:avLst/>
          </a:prstGeom>
        </p:spPr>
      </p:pic>
      <p:sp>
        <p:nvSpPr>
          <p:cNvPr id="8" name="Content Placeholder 2">
            <a:extLst>
              <a:ext uri="{FF2B5EF4-FFF2-40B4-BE49-F238E27FC236}">
                <a16:creationId xmlns:a16="http://schemas.microsoft.com/office/drawing/2014/main" id="{447D9C79-C09C-6874-147C-21D58813A4C5}"/>
              </a:ext>
            </a:extLst>
          </p:cNvPr>
          <p:cNvSpPr txBox="1">
            <a:spLocks/>
          </p:cNvSpPr>
          <p:nvPr/>
        </p:nvSpPr>
        <p:spPr>
          <a:xfrm>
            <a:off x="5567480" y="642067"/>
            <a:ext cx="6624520" cy="58656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Palatino Linotype" panose="02040502050505030304" pitchFamily="18" charset="0"/>
              </a:rPr>
              <a:t>Next, describe estimating equation.</a:t>
            </a:r>
          </a:p>
          <a:p>
            <a:pPr lvl="1"/>
            <a:r>
              <a:rPr lang="en-US" sz="1800" dirty="0">
                <a:latin typeface="Palatino Linotype" panose="02040502050505030304" pitchFamily="18" charset="0"/>
              </a:rPr>
              <a:t>Use descriptive figures/statistics as motivation for your regression equation.</a:t>
            </a:r>
          </a:p>
          <a:p>
            <a:pPr lvl="1"/>
            <a:r>
              <a:rPr lang="en-US" sz="1700" dirty="0">
                <a:latin typeface="Palatino Linotype" panose="02040502050505030304" pitchFamily="18" charset="0"/>
              </a:rPr>
              <a:t>Don’t screw up your subscripts!!!  </a:t>
            </a:r>
          </a:p>
          <a:p>
            <a:pPr marL="457200" lvl="1" indent="0">
              <a:buNone/>
            </a:pPr>
            <a:endParaRPr lang="en-US" sz="1700" dirty="0">
              <a:latin typeface="Palatino Linotype" panose="02040502050505030304" pitchFamily="18" charset="0"/>
            </a:endParaRPr>
          </a:p>
          <a:p>
            <a:pPr marL="457200" lvl="1" indent="0">
              <a:buNone/>
            </a:pPr>
            <a:endParaRPr lang="en-US" sz="1700" dirty="0">
              <a:latin typeface="Palatino Linotype" panose="02040502050505030304" pitchFamily="18" charset="0"/>
            </a:endParaRPr>
          </a:p>
          <a:p>
            <a:pPr marL="457200" lvl="1" indent="0">
              <a:buNone/>
            </a:pPr>
            <a:endParaRPr lang="en-US" sz="1300" dirty="0">
              <a:latin typeface="Palatino Linotype" panose="02040502050505030304" pitchFamily="18" charset="0"/>
            </a:endParaRPr>
          </a:p>
          <a:p>
            <a:pPr marL="457200" lvl="1" indent="0">
              <a:buFont typeface="Arial" panose="020B0604020202020204" pitchFamily="34" charset="0"/>
              <a:buNone/>
            </a:pPr>
            <a:endParaRPr lang="en-US" sz="800" dirty="0">
              <a:latin typeface="Palatino Linotype" panose="02040502050505030304" pitchFamily="18" charset="0"/>
            </a:endParaRPr>
          </a:p>
          <a:p>
            <a:r>
              <a:rPr lang="en-US" sz="2200" dirty="0">
                <a:latin typeface="Palatino Linotype" panose="02040502050505030304" pitchFamily="18" charset="0"/>
              </a:rPr>
              <a:t>Finally, use your regression equation as a jumping off point to discuss right-hand side variables</a:t>
            </a:r>
          </a:p>
          <a:p>
            <a:pPr lvl="1"/>
            <a:r>
              <a:rPr lang="en-US" sz="1800" dirty="0">
                <a:latin typeface="Palatino Linotype" panose="02040502050505030304" pitchFamily="18" charset="0"/>
              </a:rPr>
              <a:t>First, describe primary right-hand side variable of interest.  </a:t>
            </a:r>
          </a:p>
          <a:p>
            <a:pPr lvl="1"/>
            <a:r>
              <a:rPr lang="en-US" sz="1800" dirty="0">
                <a:latin typeface="Palatino Linotype" panose="02040502050505030304" pitchFamily="18" charset="0"/>
              </a:rPr>
              <a:t>After that, discuss the other </a:t>
            </a:r>
            <a:r>
              <a:rPr lang="en-US" sz="1800" dirty="0" err="1">
                <a:latin typeface="Palatino Linotype" panose="02040502050505030304" pitchFamily="18" charset="0"/>
              </a:rPr>
              <a:t>Xs</a:t>
            </a:r>
            <a:r>
              <a:rPr lang="en-US" sz="1800" dirty="0">
                <a:latin typeface="Palatino Linotype" panose="02040502050505030304" pitchFamily="18" charset="0"/>
              </a:rPr>
              <a:t>.</a:t>
            </a:r>
          </a:p>
          <a:p>
            <a:pPr lvl="2"/>
            <a:r>
              <a:rPr lang="en-US" sz="1400" dirty="0">
                <a:latin typeface="Palatino Linotype" panose="02040502050505030304" pitchFamily="18" charset="0"/>
              </a:rPr>
              <a:t>I like to list their sources and other pertinent information in footnotes.  </a:t>
            </a:r>
          </a:p>
          <a:p>
            <a:pPr lvl="2"/>
            <a:r>
              <a:rPr lang="en-US" sz="1400" dirty="0">
                <a:latin typeface="Palatino Linotype" panose="02040502050505030304" pitchFamily="18" charset="0"/>
              </a:rPr>
              <a:t>Sometimes, </a:t>
            </a:r>
            <a:r>
              <a:rPr lang="en-US" sz="1400" dirty="0" err="1">
                <a:latin typeface="Palatino Linotype" panose="02040502050505030304" pitchFamily="18" charset="0"/>
              </a:rPr>
              <a:t>Xs</a:t>
            </a:r>
            <a:r>
              <a:rPr lang="en-US" sz="1400" dirty="0">
                <a:latin typeface="Palatino Linotype" panose="02040502050505030304" pitchFamily="18" charset="0"/>
              </a:rPr>
              <a:t> are not that important.  Presenting them in this manner allows the reader to “choose their own adventure.”</a:t>
            </a:r>
          </a:p>
          <a:p>
            <a:pPr lvl="3"/>
            <a:r>
              <a:rPr lang="en-US" sz="1200" dirty="0">
                <a:latin typeface="Palatino Linotype" panose="02040502050505030304" pitchFamily="18" charset="0"/>
              </a:rPr>
              <a:t>If you want the details, read footnote.</a:t>
            </a:r>
          </a:p>
          <a:p>
            <a:pPr lvl="3"/>
            <a:r>
              <a:rPr lang="en-US" sz="1200" dirty="0">
                <a:latin typeface="Palatino Linotype" panose="02040502050505030304" pitchFamily="18" charset="0"/>
              </a:rPr>
              <a:t>If not, skip it.</a:t>
            </a:r>
          </a:p>
          <a:p>
            <a:pPr lvl="2"/>
            <a:r>
              <a:rPr lang="en-US" sz="1400" dirty="0">
                <a:latin typeface="Palatino Linotype" panose="02040502050505030304" pitchFamily="18" charset="0"/>
              </a:rPr>
              <a:t>Common to see long descriptions of the </a:t>
            </a:r>
            <a:r>
              <a:rPr lang="en-US" sz="1400" dirty="0" err="1">
                <a:latin typeface="Palatino Linotype" panose="02040502050505030304" pitchFamily="18" charset="0"/>
              </a:rPr>
              <a:t>Xs</a:t>
            </a:r>
            <a:r>
              <a:rPr lang="en-US" sz="1400" dirty="0">
                <a:latin typeface="Palatino Linotype" panose="02040502050505030304" pitchFamily="18" charset="0"/>
              </a:rPr>
              <a:t> in a data section before empirical strategy.</a:t>
            </a:r>
          </a:p>
          <a:p>
            <a:pPr lvl="3"/>
            <a:r>
              <a:rPr lang="en-US" sz="1200" dirty="0">
                <a:latin typeface="Palatino Linotype" panose="02040502050505030304" pitchFamily="18" charset="0"/>
              </a:rPr>
              <a:t>I do not recommend this.</a:t>
            </a:r>
          </a:p>
          <a:p>
            <a:pPr lvl="3"/>
            <a:r>
              <a:rPr lang="en-US" sz="1200" dirty="0">
                <a:latin typeface="Palatino Linotype" panose="02040502050505030304" pitchFamily="18" charset="0"/>
              </a:rPr>
              <a:t>Putting this info in main text can disrupt flow of the manuscript</a:t>
            </a:r>
          </a:p>
          <a:p>
            <a:pPr marL="457200" lvl="1" indent="0">
              <a:buFont typeface="Arial" panose="020B0604020202020204" pitchFamily="34" charset="0"/>
              <a:buNone/>
            </a:pPr>
            <a:endParaRPr lang="en-US" sz="800" dirty="0">
              <a:latin typeface="Palatino Linotype" panose="02040502050505030304" pitchFamily="18" charset="0"/>
            </a:endParaRPr>
          </a:p>
        </p:txBody>
      </p:sp>
      <p:sp>
        <p:nvSpPr>
          <p:cNvPr id="9" name="Right Brace 8">
            <a:extLst>
              <a:ext uri="{FF2B5EF4-FFF2-40B4-BE49-F238E27FC236}">
                <a16:creationId xmlns:a16="http://schemas.microsoft.com/office/drawing/2014/main" id="{E5A5CFA8-0068-58B8-F3D3-C939F8957A18}"/>
              </a:ext>
            </a:extLst>
          </p:cNvPr>
          <p:cNvSpPr/>
          <p:nvPr/>
        </p:nvSpPr>
        <p:spPr>
          <a:xfrm>
            <a:off x="5153565" y="493980"/>
            <a:ext cx="469557" cy="2646696"/>
          </a:xfrm>
          <a:prstGeom prst="rightBrace">
            <a:avLst>
              <a:gd name="adj1" fmla="val 8333"/>
              <a:gd name="adj2" fmla="val 30391"/>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Oval 9">
            <a:extLst>
              <a:ext uri="{FF2B5EF4-FFF2-40B4-BE49-F238E27FC236}">
                <a16:creationId xmlns:a16="http://schemas.microsoft.com/office/drawing/2014/main" id="{8832798A-6510-B72B-6B79-AEE79A2EE921}"/>
              </a:ext>
            </a:extLst>
          </p:cNvPr>
          <p:cNvSpPr/>
          <p:nvPr/>
        </p:nvSpPr>
        <p:spPr>
          <a:xfrm>
            <a:off x="143281" y="4992130"/>
            <a:ext cx="5297872" cy="1005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a:extLst>
              <a:ext uri="{FF2B5EF4-FFF2-40B4-BE49-F238E27FC236}">
                <a16:creationId xmlns:a16="http://schemas.microsoft.com/office/drawing/2014/main" id="{54547755-26CD-3E33-F0F3-483DC725EAE5}"/>
              </a:ext>
            </a:extLst>
          </p:cNvPr>
          <p:cNvSpPr/>
          <p:nvPr/>
        </p:nvSpPr>
        <p:spPr>
          <a:xfrm>
            <a:off x="5258157" y="3429000"/>
            <a:ext cx="469557" cy="2646696"/>
          </a:xfrm>
          <a:prstGeom prst="rightBrace">
            <a:avLst>
              <a:gd name="adj1" fmla="val 8333"/>
              <a:gd name="adj2" fmla="val 25411"/>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341B7684-6CFD-CFD1-41BF-2B2A0EBF05A9}"/>
              </a:ext>
            </a:extLst>
          </p:cNvPr>
          <p:cNvCxnSpPr>
            <a:cxnSpLocks/>
            <a:stCxn id="10" idx="6"/>
          </p:cNvCxnSpPr>
          <p:nvPr/>
        </p:nvCxnSpPr>
        <p:spPr>
          <a:xfrm flipV="1">
            <a:off x="5441153" y="4390768"/>
            <a:ext cx="1190306" cy="110387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757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9F2BDF1-ED95-F030-BE95-DB868B571A60}"/>
              </a:ext>
            </a:extLst>
          </p:cNvPr>
          <p:cNvSpPr txBox="1">
            <a:spLocks/>
          </p:cNvSpPr>
          <p:nvPr/>
        </p:nvSpPr>
        <p:spPr>
          <a:xfrm>
            <a:off x="2990336" y="1869989"/>
            <a:ext cx="6606745" cy="23453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Palatino Linotype" panose="02040502050505030304" pitchFamily="18" charset="0"/>
              </a:rPr>
              <a:t>Short break</a:t>
            </a:r>
            <a:br>
              <a:rPr lang="en-US" dirty="0">
                <a:latin typeface="Palatino Linotype" panose="02040502050505030304" pitchFamily="18" charset="0"/>
              </a:rPr>
            </a:br>
            <a:endParaRPr lang="en-US" dirty="0">
              <a:latin typeface="Palatino Linotype" panose="02040502050505030304" pitchFamily="18" charset="0"/>
            </a:endParaRPr>
          </a:p>
        </p:txBody>
      </p:sp>
    </p:spTree>
    <p:extLst>
      <p:ext uri="{BB962C8B-B14F-4D97-AF65-F5344CB8AC3E}">
        <p14:creationId xmlns:p14="http://schemas.microsoft.com/office/powerpoint/2010/main" val="2780156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7BF584-DD10-7943-B98B-1B62AD870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42" y="0"/>
            <a:ext cx="5822116" cy="6858000"/>
          </a:xfrm>
          <a:prstGeom prst="rect">
            <a:avLst/>
          </a:prstGeom>
        </p:spPr>
      </p:pic>
      <p:sp>
        <p:nvSpPr>
          <p:cNvPr id="6" name="TextBox 5">
            <a:extLst>
              <a:ext uri="{FF2B5EF4-FFF2-40B4-BE49-F238E27FC236}">
                <a16:creationId xmlns:a16="http://schemas.microsoft.com/office/drawing/2014/main" id="{9B2D9F7A-CCD2-0394-E4BE-53E4C4A71CD8}"/>
              </a:ext>
            </a:extLst>
          </p:cNvPr>
          <p:cNvSpPr txBox="1"/>
          <p:nvPr/>
        </p:nvSpPr>
        <p:spPr>
          <a:xfrm>
            <a:off x="10231395" y="6096000"/>
            <a:ext cx="1178010" cy="369332"/>
          </a:xfrm>
          <a:prstGeom prst="rect">
            <a:avLst/>
          </a:prstGeom>
          <a:noFill/>
        </p:spPr>
        <p:txBody>
          <a:bodyPr wrap="square" rtlCol="0">
            <a:spAutoFit/>
          </a:bodyPr>
          <a:lstStyle/>
          <a:p>
            <a:r>
              <a:rPr lang="en-US" dirty="0">
                <a:hlinkClick r:id="rId3" action="ppaction://hlinksldjump"/>
              </a:rPr>
              <a:t>back</a:t>
            </a:r>
            <a:endParaRPr lang="en-US" dirty="0"/>
          </a:p>
        </p:txBody>
      </p:sp>
    </p:spTree>
    <p:extLst>
      <p:ext uri="{BB962C8B-B14F-4D97-AF65-F5344CB8AC3E}">
        <p14:creationId xmlns:p14="http://schemas.microsoft.com/office/powerpoint/2010/main" val="30063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FCC9F-C3B2-ABA5-0D5D-7DCDC153A8C5}"/>
              </a:ext>
            </a:extLst>
          </p:cNvPr>
          <p:cNvSpPr>
            <a:spLocks noGrp="1"/>
          </p:cNvSpPr>
          <p:nvPr>
            <p:ph type="title"/>
          </p:nvPr>
        </p:nvSpPr>
        <p:spPr>
          <a:xfrm>
            <a:off x="133350" y="285750"/>
            <a:ext cx="11220450" cy="881063"/>
          </a:xfrm>
        </p:spPr>
        <p:txBody>
          <a:bodyPr>
            <a:normAutofit/>
          </a:bodyPr>
          <a:lstStyle/>
          <a:p>
            <a:r>
              <a:rPr lang="en-US" sz="3200" b="1" dirty="0">
                <a:latin typeface="Palatino Linotype" panose="02040502050505030304" pitchFamily="18" charset="0"/>
              </a:rPr>
              <a:t>Writing the first half of your applied paper</a:t>
            </a:r>
          </a:p>
        </p:txBody>
      </p:sp>
      <p:sp>
        <p:nvSpPr>
          <p:cNvPr id="3" name="Content Placeholder 2">
            <a:extLst>
              <a:ext uri="{FF2B5EF4-FFF2-40B4-BE49-F238E27FC236}">
                <a16:creationId xmlns:a16="http://schemas.microsoft.com/office/drawing/2014/main" id="{2AAE9D46-8500-B0F5-AA06-4640B90FF87D}"/>
              </a:ext>
            </a:extLst>
          </p:cNvPr>
          <p:cNvSpPr>
            <a:spLocks noGrp="1"/>
          </p:cNvSpPr>
          <p:nvPr>
            <p:ph idx="1"/>
          </p:nvPr>
        </p:nvSpPr>
        <p:spPr>
          <a:xfrm>
            <a:off x="133350" y="1227438"/>
            <a:ext cx="12058650" cy="5421012"/>
          </a:xfrm>
        </p:spPr>
        <p:txBody>
          <a:bodyPr>
            <a:normAutofit/>
          </a:bodyPr>
          <a:lstStyle/>
          <a:p>
            <a:pPr marL="0" indent="0">
              <a:buNone/>
            </a:pPr>
            <a:r>
              <a:rPr lang="en-US" sz="2600" u="sng" dirty="0">
                <a:latin typeface="Palatino Linotype" panose="02040502050505030304" pitchFamily="18" charset="0"/>
              </a:rPr>
              <a:t>The Introduction</a:t>
            </a:r>
          </a:p>
          <a:p>
            <a:r>
              <a:rPr lang="en-US" sz="2400" dirty="0">
                <a:latin typeface="Palatino Linotype" panose="02040502050505030304" pitchFamily="18" charset="0"/>
              </a:rPr>
              <a:t>Perhaps the most important part of your paper.</a:t>
            </a:r>
          </a:p>
          <a:p>
            <a:r>
              <a:rPr lang="en-US" sz="2400" dirty="0">
                <a:latin typeface="Palatino Linotype" panose="02040502050505030304" pitchFamily="18" charset="0"/>
              </a:rPr>
              <a:t>Why should someone keep reading your paper if they aren’t “hooked” by the end of the introduction?</a:t>
            </a:r>
          </a:p>
          <a:p>
            <a:pPr marL="0" indent="0">
              <a:buNone/>
            </a:pPr>
            <a:endParaRPr lang="en-US" sz="2400" dirty="0">
              <a:latin typeface="Palatino Linotype" panose="02040502050505030304" pitchFamily="18" charset="0"/>
            </a:endParaRPr>
          </a:p>
        </p:txBody>
      </p:sp>
      <p:pic>
        <p:nvPicPr>
          <p:cNvPr id="5" name="Picture 4">
            <a:extLst>
              <a:ext uri="{FF2B5EF4-FFF2-40B4-BE49-F238E27FC236}">
                <a16:creationId xmlns:a16="http://schemas.microsoft.com/office/drawing/2014/main" id="{91180B74-9B15-E477-736C-5B40581899B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031524" y="2665668"/>
            <a:ext cx="1968764" cy="4052290"/>
          </a:xfrm>
          <a:prstGeom prst="rect">
            <a:avLst/>
          </a:prstGeom>
        </p:spPr>
      </p:pic>
      <p:pic>
        <p:nvPicPr>
          <p:cNvPr id="7" name="Picture 6">
            <a:extLst>
              <a:ext uri="{FF2B5EF4-FFF2-40B4-BE49-F238E27FC236}">
                <a16:creationId xmlns:a16="http://schemas.microsoft.com/office/drawing/2014/main" id="{1597CE70-6023-6FDF-B104-9C49F20144F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628424" y="2656786"/>
            <a:ext cx="1973080" cy="4061172"/>
          </a:xfrm>
          <a:prstGeom prst="rect">
            <a:avLst/>
          </a:prstGeom>
        </p:spPr>
      </p:pic>
      <p:pic>
        <p:nvPicPr>
          <p:cNvPr id="9" name="Picture 8">
            <a:extLst>
              <a:ext uri="{FF2B5EF4-FFF2-40B4-BE49-F238E27FC236}">
                <a16:creationId xmlns:a16="http://schemas.microsoft.com/office/drawing/2014/main" id="{D65D6796-0382-CAEF-99F1-7AF35AC8662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185787" y="2656787"/>
            <a:ext cx="1973476" cy="4061172"/>
          </a:xfrm>
          <a:prstGeom prst="rect">
            <a:avLst/>
          </a:prstGeom>
        </p:spPr>
      </p:pic>
    </p:spTree>
    <p:extLst>
      <p:ext uri="{BB962C8B-B14F-4D97-AF65-F5344CB8AC3E}">
        <p14:creationId xmlns:p14="http://schemas.microsoft.com/office/powerpoint/2010/main" val="191844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516D66-38DB-A36C-B511-548AD96326D5}"/>
              </a:ext>
            </a:extLst>
          </p:cNvPr>
          <p:cNvPicPr>
            <a:picLocks noChangeAspect="1"/>
          </p:cNvPicPr>
          <p:nvPr/>
        </p:nvPicPr>
        <p:blipFill rotWithShape="1">
          <a:blip r:embed="rId2">
            <a:extLst>
              <a:ext uri="{28A0092B-C50C-407E-A947-70E740481C1C}">
                <a14:useLocalDpi xmlns:a14="http://schemas.microsoft.com/office/drawing/2010/main" val="0"/>
              </a:ext>
            </a:extLst>
          </a:blip>
          <a:srcRect l="135" t="-3139" r="-135" b="6179"/>
          <a:stretch/>
        </p:blipFill>
        <p:spPr>
          <a:xfrm>
            <a:off x="2809104" y="-1644"/>
            <a:ext cx="6096000" cy="6616628"/>
          </a:xfrm>
          <a:prstGeom prst="rect">
            <a:avLst/>
          </a:prstGeom>
        </p:spPr>
      </p:pic>
      <p:sp>
        <p:nvSpPr>
          <p:cNvPr id="6" name="TextBox 5">
            <a:extLst>
              <a:ext uri="{FF2B5EF4-FFF2-40B4-BE49-F238E27FC236}">
                <a16:creationId xmlns:a16="http://schemas.microsoft.com/office/drawing/2014/main" id="{E047EC2F-5C4A-B401-D960-847775F13073}"/>
              </a:ext>
            </a:extLst>
          </p:cNvPr>
          <p:cNvSpPr txBox="1"/>
          <p:nvPr/>
        </p:nvSpPr>
        <p:spPr>
          <a:xfrm>
            <a:off x="10330249" y="6153665"/>
            <a:ext cx="774356" cy="369332"/>
          </a:xfrm>
          <a:prstGeom prst="rect">
            <a:avLst/>
          </a:prstGeom>
          <a:noFill/>
        </p:spPr>
        <p:txBody>
          <a:bodyPr wrap="square" rtlCol="0">
            <a:spAutoFit/>
          </a:bodyPr>
          <a:lstStyle/>
          <a:p>
            <a:r>
              <a:rPr lang="en-US" dirty="0">
                <a:hlinkClick r:id="rId3" action="ppaction://hlinksldjump"/>
              </a:rPr>
              <a:t>back</a:t>
            </a:r>
            <a:endParaRPr lang="en-US" dirty="0"/>
          </a:p>
        </p:txBody>
      </p:sp>
    </p:spTree>
    <p:extLst>
      <p:ext uri="{BB962C8B-B14F-4D97-AF65-F5344CB8AC3E}">
        <p14:creationId xmlns:p14="http://schemas.microsoft.com/office/powerpoint/2010/main" val="3562817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1B998E-3429-3143-A3BD-B1C9A3C6D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053" y="575411"/>
            <a:ext cx="9845893" cy="4801016"/>
          </a:xfrm>
          <a:prstGeom prst="rect">
            <a:avLst/>
          </a:prstGeom>
        </p:spPr>
      </p:pic>
      <p:sp>
        <p:nvSpPr>
          <p:cNvPr id="6" name="TextBox 5">
            <a:extLst>
              <a:ext uri="{FF2B5EF4-FFF2-40B4-BE49-F238E27FC236}">
                <a16:creationId xmlns:a16="http://schemas.microsoft.com/office/drawing/2014/main" id="{22A08259-3F6A-725E-0A9D-92D691544735}"/>
              </a:ext>
            </a:extLst>
          </p:cNvPr>
          <p:cNvSpPr txBox="1"/>
          <p:nvPr/>
        </p:nvSpPr>
        <p:spPr>
          <a:xfrm>
            <a:off x="10116065" y="5980670"/>
            <a:ext cx="1276865" cy="369332"/>
          </a:xfrm>
          <a:prstGeom prst="rect">
            <a:avLst/>
          </a:prstGeom>
          <a:noFill/>
        </p:spPr>
        <p:txBody>
          <a:bodyPr wrap="square" rtlCol="0">
            <a:spAutoFit/>
          </a:bodyPr>
          <a:lstStyle/>
          <a:p>
            <a:r>
              <a:rPr lang="en-US" dirty="0">
                <a:hlinkClick r:id="rId3" action="ppaction://hlinksldjump"/>
              </a:rPr>
              <a:t>back</a:t>
            </a:r>
            <a:endParaRPr lang="en-US" dirty="0"/>
          </a:p>
        </p:txBody>
      </p:sp>
    </p:spTree>
    <p:extLst>
      <p:ext uri="{BB962C8B-B14F-4D97-AF65-F5344CB8AC3E}">
        <p14:creationId xmlns:p14="http://schemas.microsoft.com/office/powerpoint/2010/main" val="4173820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225D9332-8D52-8E52-57C9-1A1FA1726B85}"/>
              </a:ext>
            </a:extLst>
          </p:cNvPr>
          <p:cNvPicPr>
            <a:picLocks noChangeAspect="1"/>
          </p:cNvPicPr>
          <p:nvPr/>
        </p:nvPicPr>
        <p:blipFill rotWithShape="1">
          <a:blip r:embed="rId2"/>
          <a:srcRect b="19"/>
          <a:stretch/>
        </p:blipFill>
        <p:spPr>
          <a:xfrm>
            <a:off x="20" y="1282"/>
            <a:ext cx="12191980" cy="6856718"/>
          </a:xfrm>
          <a:prstGeom prst="rect">
            <a:avLst/>
          </a:prstGeom>
        </p:spPr>
      </p:pic>
      <p:sp>
        <p:nvSpPr>
          <p:cNvPr id="3" name="Title 1">
            <a:extLst>
              <a:ext uri="{FF2B5EF4-FFF2-40B4-BE49-F238E27FC236}">
                <a16:creationId xmlns:a16="http://schemas.microsoft.com/office/drawing/2014/main" id="{E8FE20B1-B115-8FE0-52F8-EE974594945D}"/>
              </a:ext>
            </a:extLst>
          </p:cNvPr>
          <p:cNvSpPr txBox="1">
            <a:spLocks/>
          </p:cNvSpPr>
          <p:nvPr/>
        </p:nvSpPr>
        <p:spPr>
          <a:xfrm>
            <a:off x="838200" y="5560477"/>
            <a:ext cx="10515600" cy="719138"/>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atin typeface="Palatino Linotype" panose="02040502050505030304" pitchFamily="18" charset="0"/>
              </a:rPr>
              <a:t>Section 2. Practical tips for writing your applied paper:</a:t>
            </a:r>
          </a:p>
          <a:p>
            <a:r>
              <a:rPr lang="en-US" sz="3600" dirty="0">
                <a:latin typeface="Palatino Linotype" panose="02040502050505030304" pitchFamily="18" charset="0"/>
              </a:rPr>
              <a:t>Be careful when collecting and cleaning your data (a cautionary tale!)</a:t>
            </a:r>
          </a:p>
        </p:txBody>
      </p:sp>
    </p:spTree>
    <p:extLst>
      <p:ext uri="{BB962C8B-B14F-4D97-AF65-F5344CB8AC3E}">
        <p14:creationId xmlns:p14="http://schemas.microsoft.com/office/powerpoint/2010/main" val="908773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FCC9F-C3B2-ABA5-0D5D-7DCDC153A8C5}"/>
              </a:ext>
            </a:extLst>
          </p:cNvPr>
          <p:cNvSpPr>
            <a:spLocks noGrp="1"/>
          </p:cNvSpPr>
          <p:nvPr>
            <p:ph type="title"/>
          </p:nvPr>
        </p:nvSpPr>
        <p:spPr>
          <a:xfrm>
            <a:off x="125112" y="292444"/>
            <a:ext cx="11220450" cy="881063"/>
          </a:xfrm>
        </p:spPr>
        <p:txBody>
          <a:bodyPr>
            <a:normAutofit/>
          </a:bodyPr>
          <a:lstStyle/>
          <a:p>
            <a:r>
              <a:rPr lang="en-US" sz="3600" b="1" dirty="0">
                <a:latin typeface="Palatino Linotype" panose="02040502050505030304" pitchFamily="18" charset="0"/>
              </a:rPr>
              <a:t>Collecting and cleaning data sets</a:t>
            </a:r>
          </a:p>
        </p:txBody>
      </p:sp>
      <p:sp>
        <p:nvSpPr>
          <p:cNvPr id="3" name="Content Placeholder 2">
            <a:extLst>
              <a:ext uri="{FF2B5EF4-FFF2-40B4-BE49-F238E27FC236}">
                <a16:creationId xmlns:a16="http://schemas.microsoft.com/office/drawing/2014/main" id="{2AAE9D46-8500-B0F5-AA06-4640B90FF87D}"/>
              </a:ext>
            </a:extLst>
          </p:cNvPr>
          <p:cNvSpPr>
            <a:spLocks noGrp="1"/>
          </p:cNvSpPr>
          <p:nvPr>
            <p:ph idx="1"/>
          </p:nvPr>
        </p:nvSpPr>
        <p:spPr>
          <a:xfrm>
            <a:off x="0" y="1382412"/>
            <a:ext cx="12192000" cy="3263728"/>
          </a:xfrm>
        </p:spPr>
        <p:txBody>
          <a:bodyPr>
            <a:normAutofit fontScale="92500" lnSpcReduction="10000"/>
          </a:bodyPr>
          <a:lstStyle/>
          <a:p>
            <a:r>
              <a:rPr lang="en-US" sz="2200" dirty="0">
                <a:latin typeface="Palatino Linotype" panose="02040502050505030304" pitchFamily="18" charset="0"/>
              </a:rPr>
              <a:t>The data collection and cleaning process is where the empirical component of your project begins.</a:t>
            </a:r>
          </a:p>
          <a:p>
            <a:pPr marL="0" indent="0">
              <a:buNone/>
            </a:pPr>
            <a:endParaRPr lang="en-US" sz="1000" dirty="0">
              <a:latin typeface="Palatino Linotype" panose="02040502050505030304" pitchFamily="18" charset="0"/>
            </a:endParaRPr>
          </a:p>
          <a:p>
            <a:r>
              <a:rPr lang="en-US" sz="2200" dirty="0">
                <a:latin typeface="Palatino Linotype" panose="02040502050505030304" pitchFamily="18" charset="0"/>
              </a:rPr>
              <a:t>It is also one of the most important.</a:t>
            </a:r>
          </a:p>
          <a:p>
            <a:pPr marL="0" indent="0">
              <a:buNone/>
            </a:pPr>
            <a:endParaRPr lang="en-US" sz="1000" dirty="0">
              <a:latin typeface="Palatino Linotype" panose="02040502050505030304" pitchFamily="18" charset="0"/>
            </a:endParaRPr>
          </a:p>
          <a:p>
            <a:r>
              <a:rPr lang="en-US" sz="2200" dirty="0">
                <a:latin typeface="Palatino Linotype" panose="02040502050505030304" pitchFamily="18" charset="0"/>
              </a:rPr>
              <a:t>It does not matter if you are using the newest and fanciest estimator, when you are using it on a data set filled with systematic errors.</a:t>
            </a:r>
          </a:p>
          <a:p>
            <a:pPr lvl="1"/>
            <a:r>
              <a:rPr lang="en-US" sz="1800" dirty="0">
                <a:latin typeface="Palatino Linotype" panose="02040502050505030304" pitchFamily="18" charset="0"/>
              </a:rPr>
              <a:t>This could happen in the data collection phase.</a:t>
            </a:r>
          </a:p>
          <a:p>
            <a:pPr lvl="1"/>
            <a:r>
              <a:rPr lang="en-US" sz="1800" dirty="0">
                <a:latin typeface="Palatino Linotype" panose="02040502050505030304" pitchFamily="18" charset="0"/>
              </a:rPr>
              <a:t>Or in the data cleaning phase</a:t>
            </a:r>
          </a:p>
          <a:p>
            <a:pPr marL="0" indent="0">
              <a:buNone/>
            </a:pPr>
            <a:endParaRPr lang="en-US" sz="1000" dirty="0">
              <a:latin typeface="Palatino Linotype" panose="02040502050505030304" pitchFamily="18" charset="0"/>
            </a:endParaRPr>
          </a:p>
          <a:p>
            <a:r>
              <a:rPr lang="en-US" sz="2200" dirty="0">
                <a:latin typeface="Palatino Linotype" panose="02040502050505030304" pitchFamily="18" charset="0"/>
              </a:rPr>
              <a:t>You don’t want to publish a paper, have it cited 1,500 times, and find out 15 years later that your estimates were a product of data transcription or coding errors…</a:t>
            </a:r>
            <a:endParaRPr lang="en-US" sz="2600" dirty="0">
              <a:latin typeface="Palatino Linotype" panose="02040502050505030304" pitchFamily="18" charset="0"/>
            </a:endParaRPr>
          </a:p>
        </p:txBody>
      </p:sp>
    </p:spTree>
    <p:extLst>
      <p:ext uri="{BB962C8B-B14F-4D97-AF65-F5344CB8AC3E}">
        <p14:creationId xmlns:p14="http://schemas.microsoft.com/office/powerpoint/2010/main" val="243811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65DE23B-3B56-BF44-1FBD-80F4D6EDC623}"/>
              </a:ext>
            </a:extLst>
          </p:cNvPr>
          <p:cNvSpPr txBox="1">
            <a:spLocks/>
          </p:cNvSpPr>
          <p:nvPr/>
        </p:nvSpPr>
        <p:spPr>
          <a:xfrm>
            <a:off x="164757" y="574550"/>
            <a:ext cx="10981037" cy="1723807"/>
          </a:xfrm>
          <a:prstGeom prst="rect">
            <a:avLst/>
          </a:prstGeom>
        </p:spPr>
        <p:txBody>
          <a:bodyPr vert="horz" lIns="91440" tIns="45720" rIns="91440" bIns="45720" rtlCol="0" anchor="ctr">
            <a:normAutofit fontScale="2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br>
              <a:rPr lang="en-US" altLang="en-US" sz="6400" b="1" dirty="0">
                <a:latin typeface="Arial" pitchFamily="34" charset="0"/>
              </a:rPr>
            </a:br>
            <a:br>
              <a:rPr lang="en-US" altLang="en-US" sz="6400" b="1" dirty="0">
                <a:latin typeface="Arial" pitchFamily="34" charset="0"/>
              </a:rPr>
            </a:br>
            <a:br>
              <a:rPr lang="en-US" altLang="en-US" sz="6400" b="1" dirty="0">
                <a:latin typeface="Arial" pitchFamily="34" charset="0"/>
              </a:rPr>
            </a:br>
            <a:br>
              <a:rPr lang="en-US" altLang="en-US" sz="6400" b="1" dirty="0">
                <a:latin typeface="Palatino Linotype" panose="02040502050505030304" pitchFamily="18" charset="0"/>
              </a:rPr>
            </a:br>
            <a:r>
              <a:rPr lang="en-US" altLang="en-US" sz="8000" b="1" dirty="0">
                <a:latin typeface="Palatino Linotype" panose="02040502050505030304" pitchFamily="18" charset="0"/>
                <a:cs typeface="Times New Roman" panose="02020603050405020304" pitchFamily="18" charset="0"/>
              </a:rPr>
              <a:t>Re-examining the Contribution of Public Health Efforts to the Decline in Urban Mortality</a:t>
            </a:r>
            <a:br>
              <a:rPr lang="en-US" altLang="en-US" sz="8000" b="1" dirty="0">
                <a:latin typeface="Palatino Linotype" panose="02040502050505030304" pitchFamily="18" charset="0"/>
                <a:cs typeface="Times New Roman" panose="02020603050405020304" pitchFamily="18" charset="0"/>
              </a:rPr>
            </a:br>
            <a:br>
              <a:rPr lang="en-US" altLang="en-US" sz="8000" dirty="0">
                <a:latin typeface="Palatino Linotype" panose="02040502050505030304" pitchFamily="18" charset="0"/>
                <a:cs typeface="Times New Roman" panose="02020603050405020304" pitchFamily="18" charset="0"/>
              </a:rPr>
            </a:br>
            <a:r>
              <a:rPr lang="en-US" altLang="en-US" sz="8000" dirty="0">
                <a:latin typeface="Palatino Linotype" panose="02040502050505030304" pitchFamily="18" charset="0"/>
                <a:cs typeface="Times New Roman" panose="02020603050405020304" pitchFamily="18" charset="0"/>
              </a:rPr>
              <a:t>D. Mark Anderson</a:t>
            </a:r>
            <a:br>
              <a:rPr lang="en-US" altLang="en-US" sz="8000" dirty="0">
                <a:latin typeface="Palatino Linotype" panose="02040502050505030304" pitchFamily="18" charset="0"/>
                <a:cs typeface="Times New Roman" panose="02020603050405020304" pitchFamily="18" charset="0"/>
              </a:rPr>
            </a:br>
            <a:br>
              <a:rPr lang="en-US" altLang="en-US" sz="8000" dirty="0">
                <a:latin typeface="Palatino Linotype" panose="02040502050505030304" pitchFamily="18" charset="0"/>
                <a:cs typeface="Times New Roman" panose="02020603050405020304" pitchFamily="18" charset="0"/>
              </a:rPr>
            </a:br>
            <a:r>
              <a:rPr lang="en-US" altLang="en-US" sz="8000" dirty="0">
                <a:latin typeface="Palatino Linotype" panose="02040502050505030304" pitchFamily="18" charset="0"/>
                <a:cs typeface="Times New Roman" panose="02020603050405020304" pitchFamily="18" charset="0"/>
              </a:rPr>
              <a:t>Kerwin Charles</a:t>
            </a:r>
            <a:br>
              <a:rPr lang="en-US" altLang="en-US" sz="8000" dirty="0">
                <a:latin typeface="Palatino Linotype" panose="02040502050505030304" pitchFamily="18" charset="0"/>
                <a:cs typeface="Times New Roman" panose="02020603050405020304" pitchFamily="18" charset="0"/>
              </a:rPr>
            </a:br>
            <a:br>
              <a:rPr lang="en-US" altLang="en-US" sz="8000" dirty="0">
                <a:latin typeface="Palatino Linotype" panose="02040502050505030304" pitchFamily="18" charset="0"/>
                <a:cs typeface="Times New Roman" panose="02020603050405020304" pitchFamily="18" charset="0"/>
              </a:rPr>
            </a:br>
            <a:r>
              <a:rPr lang="en-US" altLang="en-US" sz="8000" dirty="0">
                <a:latin typeface="Palatino Linotype" panose="02040502050505030304" pitchFamily="18" charset="0"/>
                <a:cs typeface="Times New Roman" panose="02020603050405020304" pitchFamily="18" charset="0"/>
              </a:rPr>
              <a:t>Daniel Rees </a:t>
            </a:r>
          </a:p>
          <a:p>
            <a:endParaRPr lang="en-US" altLang="en-US" sz="8000" dirty="0">
              <a:latin typeface="Palatino Linotype" panose="02040502050505030304" pitchFamily="18" charset="0"/>
              <a:cs typeface="Times New Roman" panose="02020603050405020304" pitchFamily="18" charset="0"/>
            </a:endParaRPr>
          </a:p>
          <a:p>
            <a:r>
              <a:rPr lang="en-US" altLang="en-US" sz="8000" i="1" dirty="0">
                <a:latin typeface="Palatino Linotype" panose="02040502050505030304" pitchFamily="18" charset="0"/>
                <a:cs typeface="Times New Roman" panose="02020603050405020304" pitchFamily="18" charset="0"/>
              </a:rPr>
              <a:t>AEJ: Applied (</a:t>
            </a:r>
            <a:r>
              <a:rPr lang="en-US" altLang="en-US" sz="8000" dirty="0">
                <a:latin typeface="Palatino Linotype" panose="02040502050505030304" pitchFamily="18" charset="0"/>
                <a:cs typeface="Times New Roman" panose="02020603050405020304" pitchFamily="18" charset="0"/>
              </a:rPr>
              <a:t>2022)</a:t>
            </a:r>
            <a:r>
              <a:rPr lang="en-US" altLang="en-US" sz="8000" i="1" dirty="0">
                <a:latin typeface="Palatino Linotype" panose="02040502050505030304" pitchFamily="18" charset="0"/>
                <a:cs typeface="Times New Roman" panose="02020603050405020304" pitchFamily="18" charset="0"/>
              </a:rPr>
              <a:t> </a:t>
            </a:r>
            <a:r>
              <a:rPr lang="en-US" altLang="en-US" sz="8000" dirty="0">
                <a:latin typeface="Palatino Linotype" panose="02040502050505030304" pitchFamily="18" charset="0"/>
                <a:cs typeface="Times New Roman" panose="02020603050405020304" pitchFamily="18" charset="0"/>
              </a:rPr>
              <a:t>14: 126-157</a:t>
            </a:r>
            <a:br>
              <a:rPr lang="en-US" altLang="en-US" sz="6400" dirty="0">
                <a:latin typeface="Palatino Linotype" panose="02040502050505030304" pitchFamily="18" charset="0"/>
                <a:cs typeface="Times New Roman" panose="02020603050405020304" pitchFamily="18" charset="0"/>
              </a:rPr>
            </a:br>
            <a:endParaRPr lang="en-US" altLang="en-US" sz="4900" dirty="0">
              <a:latin typeface="Times New Roman" panose="02020603050405020304" pitchFamily="18" charset="0"/>
              <a:cs typeface="Times New Roman" panose="02020603050405020304" pitchFamily="18" charset="0"/>
            </a:endParaRPr>
          </a:p>
          <a:p>
            <a:endParaRPr lang="en-US" altLang="en-US" sz="4900" dirty="0">
              <a:latin typeface="Times New Roman" panose="02020603050405020304" pitchFamily="18" charset="0"/>
              <a:cs typeface="Times New Roman" panose="02020603050405020304" pitchFamily="18" charset="0"/>
            </a:endParaRPr>
          </a:p>
          <a:p>
            <a:br>
              <a:rPr lang="en-US" altLang="en-US" sz="2900" dirty="0">
                <a:latin typeface="Times New Roman" panose="02020603050405020304" pitchFamily="18" charset="0"/>
                <a:cs typeface="Times New Roman" panose="02020603050405020304" pitchFamily="18" charset="0"/>
              </a:rPr>
            </a:br>
            <a:br>
              <a:rPr lang="en-US" altLang="en-US" sz="2900" b="1" dirty="0">
                <a:latin typeface="Arial" pitchFamily="34" charset="0"/>
              </a:rPr>
            </a:br>
            <a:br>
              <a:rPr lang="en-US" altLang="en-US" sz="3200" b="1" dirty="0">
                <a:latin typeface="Arial" pitchFamily="34" charset="0"/>
              </a:rPr>
            </a:br>
            <a:br>
              <a:rPr lang="en-US" altLang="en-US" sz="3200" b="1" dirty="0">
                <a:latin typeface="Arial" pitchFamily="34" charset="0"/>
              </a:rPr>
            </a:br>
            <a:br>
              <a:rPr lang="en-US" altLang="en-US" sz="3200" b="1" dirty="0">
                <a:latin typeface="Arial" pitchFamily="34" charset="0"/>
              </a:rPr>
            </a:br>
            <a:endParaRPr lang="en-US" altLang="en-US" sz="3200" b="1" dirty="0">
              <a:latin typeface="Arial" pitchFamily="34" charset="0"/>
            </a:endParaRPr>
          </a:p>
        </p:txBody>
      </p:sp>
      <p:sp>
        <p:nvSpPr>
          <p:cNvPr id="5" name="Content Placeholder 2">
            <a:extLst>
              <a:ext uri="{FF2B5EF4-FFF2-40B4-BE49-F238E27FC236}">
                <a16:creationId xmlns:a16="http://schemas.microsoft.com/office/drawing/2014/main" id="{6EE9B02E-DBF1-3397-0B9D-F798CDB5CA4D}"/>
              </a:ext>
            </a:extLst>
          </p:cNvPr>
          <p:cNvSpPr>
            <a:spLocks noGrp="1"/>
          </p:cNvSpPr>
          <p:nvPr>
            <p:ph idx="1"/>
          </p:nvPr>
        </p:nvSpPr>
        <p:spPr>
          <a:xfrm>
            <a:off x="0" y="2927780"/>
            <a:ext cx="12192000" cy="3263728"/>
          </a:xfrm>
        </p:spPr>
        <p:txBody>
          <a:bodyPr>
            <a:noAutofit/>
          </a:bodyPr>
          <a:lstStyle/>
          <a:p>
            <a:r>
              <a:rPr lang="en-US" altLang="en-US" sz="2000" dirty="0">
                <a:latin typeface="Palatino Linotype" panose="02040502050505030304" pitchFamily="18" charset="0"/>
                <a:cs typeface="Times New Roman" panose="02020603050405020304" pitchFamily="18" charset="0"/>
              </a:rPr>
              <a:t>Using data on 25 major American cities for the years 1900-1940, we revisited the causes of the urban mortality decline at the turn of the 20</a:t>
            </a:r>
            <a:r>
              <a:rPr lang="en-US" altLang="en-US" sz="2000" baseline="30000" dirty="0">
                <a:latin typeface="Palatino Linotype" panose="02040502050505030304" pitchFamily="18" charset="0"/>
                <a:cs typeface="Times New Roman" panose="02020603050405020304" pitchFamily="18" charset="0"/>
              </a:rPr>
              <a:t>th </a:t>
            </a:r>
            <a:r>
              <a:rPr lang="en-US" altLang="en-US" sz="2000" dirty="0">
                <a:latin typeface="Palatino Linotype" panose="02040502050505030304" pitchFamily="18" charset="0"/>
                <a:cs typeface="Times New Roman" panose="02020603050405020304" pitchFamily="18" charset="0"/>
              </a:rPr>
              <a:t>century  </a:t>
            </a:r>
          </a:p>
          <a:p>
            <a:pPr marL="0" indent="0">
              <a:buNone/>
            </a:pPr>
            <a:endParaRPr lang="en-US" altLang="en-US" sz="1000" dirty="0">
              <a:latin typeface="Palatino Linotype" panose="02040502050505030304" pitchFamily="18" charset="0"/>
              <a:cs typeface="Times New Roman" panose="02020603050405020304" pitchFamily="18" charset="0"/>
            </a:endParaRPr>
          </a:p>
          <a:p>
            <a:r>
              <a:rPr lang="en-US" altLang="en-US" sz="2000" dirty="0">
                <a:latin typeface="Palatino Linotype" panose="02040502050505030304" pitchFamily="18" charset="0"/>
                <a:cs typeface="Times New Roman" panose="02020603050405020304" pitchFamily="18" charset="0"/>
              </a:rPr>
              <a:t>Following previous researchers, we explored the extent to which filtering and chlorinating water supplies contributed to the decline in urban mortality</a:t>
            </a:r>
          </a:p>
          <a:p>
            <a:pPr marL="0" indent="0">
              <a:buNone/>
            </a:pPr>
            <a:endParaRPr lang="en-US" altLang="en-US" sz="1000" dirty="0">
              <a:latin typeface="Palatino Linotype" panose="02040502050505030304" pitchFamily="18" charset="0"/>
              <a:cs typeface="Times New Roman" panose="02020603050405020304" pitchFamily="18" charset="0"/>
            </a:endParaRPr>
          </a:p>
          <a:p>
            <a:r>
              <a:rPr lang="en-US" altLang="en-US" sz="2000" dirty="0">
                <a:latin typeface="Palatino Linotype" panose="02040502050505030304" pitchFamily="18" charset="0"/>
                <a:cs typeface="Times New Roman" panose="02020603050405020304" pitchFamily="18" charset="0"/>
              </a:rPr>
              <a:t>In addition, we explored the effects of other municipal-level efforts that were, at the time, viewed as critical in the fight against food- and water-borne diseases but have not received as much attention</a:t>
            </a:r>
          </a:p>
          <a:p>
            <a:pPr lvl="1"/>
            <a:r>
              <a:rPr lang="en-US" altLang="en-US" sz="1600" dirty="0">
                <a:latin typeface="Palatino Linotype" panose="02040502050505030304" pitchFamily="18" charset="0"/>
                <a:cs typeface="Times New Roman" panose="02020603050405020304" pitchFamily="18" charset="0"/>
              </a:rPr>
              <a:t>Clean water projects</a:t>
            </a:r>
          </a:p>
          <a:p>
            <a:pPr lvl="1"/>
            <a:r>
              <a:rPr lang="en-US" altLang="en-US" sz="1600" dirty="0">
                <a:latin typeface="Palatino Linotype" panose="02040502050505030304" pitchFamily="18" charset="0"/>
                <a:cs typeface="Times New Roman" panose="02020603050405020304" pitchFamily="18" charset="0"/>
              </a:rPr>
              <a:t>Sewage treatment plants</a:t>
            </a:r>
          </a:p>
          <a:p>
            <a:pPr lvl="1"/>
            <a:r>
              <a:rPr lang="en-US" altLang="en-US" sz="1600" dirty="0">
                <a:latin typeface="Palatino Linotype" panose="02040502050505030304" pitchFamily="18" charset="0"/>
                <a:cs typeface="Times New Roman" panose="02020603050405020304" pitchFamily="18" charset="0"/>
              </a:rPr>
              <a:t>Milk-related interventions</a:t>
            </a:r>
          </a:p>
        </p:txBody>
      </p:sp>
    </p:spTree>
    <p:extLst>
      <p:ext uri="{BB962C8B-B14F-4D97-AF65-F5344CB8AC3E}">
        <p14:creationId xmlns:p14="http://schemas.microsoft.com/office/powerpoint/2010/main" val="154492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BD56BD-40C1-1271-975D-ABC648D82284}"/>
              </a:ext>
            </a:extLst>
          </p:cNvPr>
          <p:cNvSpPr>
            <a:spLocks noGrp="1"/>
          </p:cNvSpPr>
          <p:nvPr>
            <p:ph idx="1"/>
          </p:nvPr>
        </p:nvSpPr>
        <p:spPr>
          <a:xfrm>
            <a:off x="170935" y="1227438"/>
            <a:ext cx="11823357" cy="5292361"/>
          </a:xfrm>
        </p:spPr>
        <p:txBody>
          <a:bodyPr>
            <a:normAutofit/>
          </a:bodyPr>
          <a:lstStyle/>
          <a:p>
            <a:r>
              <a:rPr lang="en-US" sz="2000" dirty="0">
                <a:latin typeface="Palatino Linotype" panose="02040502050505030304" pitchFamily="18" charset="0"/>
              </a:rPr>
              <a:t>Most interventions did not matter</a:t>
            </a:r>
          </a:p>
          <a:p>
            <a:r>
              <a:rPr lang="en-US" sz="2000" dirty="0">
                <a:latin typeface="Palatino Linotype" panose="02040502050505030304" pitchFamily="18" charset="0"/>
              </a:rPr>
              <a:t>Water filtration was the exception</a:t>
            </a:r>
          </a:p>
          <a:p>
            <a:pPr lvl="1"/>
            <a:r>
              <a:rPr lang="en-US" altLang="en-US" sz="1600" dirty="0">
                <a:solidFill>
                  <a:schemeClr val="tx1"/>
                </a:solidFill>
                <a:latin typeface="Palatino Linotype" panose="02040502050505030304" pitchFamily="18" charset="0"/>
                <a:cs typeface="Times New Roman" panose="02020603050405020304" pitchFamily="18" charset="0"/>
              </a:rPr>
              <a:t>Water filtration is associated with a 36-41 percent decease in typhoid mortality and an 11-13 percent decrease in infant mortality.  This latter estimate, however, is much smaller than those found by previous researchers, including the seminal work by Cutler and Miller (2005).</a:t>
            </a:r>
          </a:p>
          <a:p>
            <a:pPr>
              <a:lnSpc>
                <a:spcPct val="90000"/>
              </a:lnSpc>
              <a:defRPr/>
            </a:pPr>
            <a:r>
              <a:rPr lang="en-US" altLang="en-US" sz="2000" dirty="0">
                <a:latin typeface="Palatino Linotype" panose="02040502050505030304" pitchFamily="18" charset="0"/>
                <a:cs typeface="Times New Roman" panose="02020603050405020304" pitchFamily="18" charset="0"/>
              </a:rPr>
              <a:t>Using data from 13 major American cities for the period 1900-1936, Cutler and Miller (2005) found that filtration led to a 35% reduction in infant mortality</a:t>
            </a:r>
          </a:p>
          <a:p>
            <a:pPr>
              <a:lnSpc>
                <a:spcPct val="90000"/>
              </a:lnSpc>
              <a:defRPr/>
            </a:pPr>
            <a:endParaRPr lang="en-US" altLang="en-US" sz="2000" dirty="0">
              <a:latin typeface="Times New Roman" panose="02020603050405020304" pitchFamily="18" charset="0"/>
              <a:cs typeface="Times New Roman" panose="02020603050405020304" pitchFamily="18" charset="0"/>
            </a:endParaRPr>
          </a:p>
          <a:p>
            <a:pPr>
              <a:lnSpc>
                <a:spcPct val="90000"/>
              </a:lnSpc>
              <a:defRPr/>
            </a:pPr>
            <a:endParaRPr lang="en-US" altLang="en-US" sz="2000" dirty="0">
              <a:latin typeface="Times New Roman" panose="02020603050405020304" pitchFamily="18" charset="0"/>
              <a:cs typeface="Times New Roman" panose="02020603050405020304" pitchFamily="18" charset="0"/>
            </a:endParaRPr>
          </a:p>
          <a:p>
            <a:pPr marL="0" indent="0">
              <a:lnSpc>
                <a:spcPct val="90000"/>
              </a:lnSpc>
              <a:buNone/>
              <a:defRPr/>
            </a:pPr>
            <a:endParaRPr lang="en-US" altLang="en-US" sz="2000" dirty="0">
              <a:latin typeface="Times New Roman" panose="02020603050405020304" pitchFamily="18" charset="0"/>
              <a:cs typeface="Times New Roman" panose="02020603050405020304" pitchFamily="18" charset="0"/>
            </a:endParaRPr>
          </a:p>
          <a:p>
            <a:pPr>
              <a:defRPr/>
            </a:pPr>
            <a:r>
              <a:rPr lang="en-US" altLang="en-US" sz="2000" dirty="0">
                <a:latin typeface="Palatino Linotype" panose="02040502050505030304" pitchFamily="18" charset="0"/>
                <a:cs typeface="Times New Roman" panose="02020603050405020304" pitchFamily="18" charset="0"/>
              </a:rPr>
              <a:t>Why are our results so different?  What was our process for reconciling our estimates with their estimates?</a:t>
            </a:r>
          </a:p>
          <a:p>
            <a:pPr>
              <a:lnSpc>
                <a:spcPct val="90000"/>
              </a:lnSpc>
              <a:defRPr/>
            </a:pPr>
            <a:r>
              <a:rPr lang="en-US" altLang="en-US" sz="2000" dirty="0">
                <a:latin typeface="Palatino Linotype" panose="02040502050505030304" pitchFamily="18" charset="0"/>
                <a:cs typeface="Times New Roman" panose="02020603050405020304" pitchFamily="18" charset="0"/>
              </a:rPr>
              <a:t>Using the original data provided by Cutler and Miller (2005) and their specification, we find that the estimated effect of filtration on infant mortality shrinks by two-thirds when a series of data transcription errors are corrected.</a:t>
            </a:r>
          </a:p>
          <a:p>
            <a:endParaRPr lang="en-US" altLang="en-US" sz="2000" dirty="0">
              <a:solidFill>
                <a:schemeClr val="tx1"/>
              </a:solidFill>
              <a:latin typeface="Palatino Linotype" panose="02040502050505030304" pitchFamily="18" charset="0"/>
              <a:cs typeface="Times New Roman" panose="02020603050405020304" pitchFamily="18" charset="0"/>
            </a:endParaRPr>
          </a:p>
          <a:p>
            <a:pPr lvl="1"/>
            <a:endParaRPr lang="en-US" sz="1600" dirty="0">
              <a:latin typeface="Palatino Linotype" panose="02040502050505030304" pitchFamily="18" charset="0"/>
            </a:endParaRPr>
          </a:p>
        </p:txBody>
      </p:sp>
      <p:sp>
        <p:nvSpPr>
          <p:cNvPr id="4" name="Title 1">
            <a:extLst>
              <a:ext uri="{FF2B5EF4-FFF2-40B4-BE49-F238E27FC236}">
                <a16:creationId xmlns:a16="http://schemas.microsoft.com/office/drawing/2014/main" id="{EA7AA30A-C422-F054-9555-C7CFAAD02030}"/>
              </a:ext>
            </a:extLst>
          </p:cNvPr>
          <p:cNvSpPr>
            <a:spLocks noGrp="1"/>
          </p:cNvSpPr>
          <p:nvPr>
            <p:ph type="title"/>
          </p:nvPr>
        </p:nvSpPr>
        <p:spPr>
          <a:xfrm>
            <a:off x="170935" y="338201"/>
            <a:ext cx="10515600" cy="685672"/>
          </a:xfrm>
        </p:spPr>
        <p:txBody>
          <a:bodyPr>
            <a:normAutofit/>
          </a:bodyPr>
          <a:lstStyle/>
          <a:p>
            <a:r>
              <a:rPr lang="en-US" sz="3600" b="1" dirty="0">
                <a:latin typeface="Palatino Linotype" panose="02040502050505030304" pitchFamily="18" charset="0"/>
              </a:rPr>
              <a:t>What did we find?</a:t>
            </a:r>
          </a:p>
        </p:txBody>
      </p:sp>
      <p:pic>
        <p:nvPicPr>
          <p:cNvPr id="6" name="Picture 5">
            <a:extLst>
              <a:ext uri="{FF2B5EF4-FFF2-40B4-BE49-F238E27FC236}">
                <a16:creationId xmlns:a16="http://schemas.microsoft.com/office/drawing/2014/main" id="{2ACA6FB9-D321-5507-F14D-9D8FB3E42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3592" y="3429000"/>
            <a:ext cx="5281118" cy="1226926"/>
          </a:xfrm>
          <a:prstGeom prst="rect">
            <a:avLst/>
          </a:prstGeom>
        </p:spPr>
      </p:pic>
      <p:sp>
        <p:nvSpPr>
          <p:cNvPr id="7" name="Oval 6">
            <a:extLst>
              <a:ext uri="{FF2B5EF4-FFF2-40B4-BE49-F238E27FC236}">
                <a16:creationId xmlns:a16="http://schemas.microsoft.com/office/drawing/2014/main" id="{5DF0CC52-C78C-380A-0CE7-657A3C74DEB0}"/>
              </a:ext>
            </a:extLst>
          </p:cNvPr>
          <p:cNvSpPr/>
          <p:nvPr/>
        </p:nvSpPr>
        <p:spPr>
          <a:xfrm>
            <a:off x="4390768" y="4308389"/>
            <a:ext cx="823783" cy="2306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272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603099C-38BB-446F-8B74-FDB66D14A870}"/>
              </a:ext>
            </a:extLst>
          </p:cNvPr>
          <p:cNvGraphicFramePr>
            <a:graphicFrameLocks noGrp="1"/>
          </p:cNvGraphicFramePr>
          <p:nvPr/>
        </p:nvGraphicFramePr>
        <p:xfrm>
          <a:off x="1600200" y="1828801"/>
          <a:ext cx="8991600" cy="4800597"/>
        </p:xfrm>
        <a:graphic>
          <a:graphicData uri="http://schemas.openxmlformats.org/drawingml/2006/table">
            <a:tbl>
              <a:tblPr firstRow="1" firstCol="1" bandRow="1"/>
              <a:tblGrid>
                <a:gridCol w="1174764">
                  <a:extLst>
                    <a:ext uri="{9D8B030D-6E8A-4147-A177-3AD203B41FA5}">
                      <a16:colId xmlns:a16="http://schemas.microsoft.com/office/drawing/2014/main" val="4247188671"/>
                    </a:ext>
                  </a:extLst>
                </a:gridCol>
                <a:gridCol w="747578">
                  <a:extLst>
                    <a:ext uri="{9D8B030D-6E8A-4147-A177-3AD203B41FA5}">
                      <a16:colId xmlns:a16="http://schemas.microsoft.com/office/drawing/2014/main" val="2110588028"/>
                    </a:ext>
                  </a:extLst>
                </a:gridCol>
                <a:gridCol w="1050743">
                  <a:extLst>
                    <a:ext uri="{9D8B030D-6E8A-4147-A177-3AD203B41FA5}">
                      <a16:colId xmlns:a16="http://schemas.microsoft.com/office/drawing/2014/main" val="3962096841"/>
                    </a:ext>
                  </a:extLst>
                </a:gridCol>
                <a:gridCol w="992177">
                  <a:extLst>
                    <a:ext uri="{9D8B030D-6E8A-4147-A177-3AD203B41FA5}">
                      <a16:colId xmlns:a16="http://schemas.microsoft.com/office/drawing/2014/main" val="2526239480"/>
                    </a:ext>
                  </a:extLst>
                </a:gridCol>
                <a:gridCol w="5026338">
                  <a:extLst>
                    <a:ext uri="{9D8B030D-6E8A-4147-A177-3AD203B41FA5}">
                      <a16:colId xmlns:a16="http://schemas.microsoft.com/office/drawing/2014/main" val="2122566362"/>
                    </a:ext>
                  </a:extLst>
                </a:gridCol>
              </a:tblGrid>
              <a:tr h="182561">
                <a:tc gridSpan="5">
                  <a:txBody>
                    <a:bodyPr/>
                    <a:lstStyle/>
                    <a:p>
                      <a:pPr marL="0" marR="0" algn="ctr">
                        <a:lnSpc>
                          <a:spcPct val="107000"/>
                        </a:lnSpc>
                        <a:spcBef>
                          <a:spcPts val="0"/>
                        </a:spcBef>
                        <a:spcAft>
                          <a:spcPts val="0"/>
                        </a:spcAft>
                      </a:pPr>
                      <a:r>
                        <a:rPr lang="en-US" sz="1100" b="1" dirty="0">
                          <a:effectLst/>
                          <a:latin typeface="Garamond" panose="02020404030301010803" pitchFamily="18" charset="0"/>
                          <a:ea typeface="Calibri" panose="020F0502020204030204" pitchFamily="34" charset="0"/>
                          <a:cs typeface="Times New Roman" panose="02020603050405020304" pitchFamily="18" charset="0"/>
                        </a:rPr>
                        <a:t>Differences in Recorded Infant Mortality Counts between Cutler and Miller (2005) and the U.S. Census Bureau’s </a:t>
                      </a:r>
                      <a:r>
                        <a:rPr lang="en-US" sz="1100" b="1" i="1" dirty="0">
                          <a:effectLst/>
                          <a:latin typeface="Garamond" panose="02020404030301010803" pitchFamily="18" charset="0"/>
                          <a:ea typeface="Calibri" panose="020F0502020204030204" pitchFamily="34" charset="0"/>
                          <a:cs typeface="Times New Roman" panose="02020603050405020304" pitchFamily="18" charset="0"/>
                        </a:rPr>
                        <a:t>Mortality Statistics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13671479"/>
                  </a:ext>
                </a:extLst>
              </a:tr>
              <a:tr h="617213">
                <a:tc>
                  <a:txBody>
                    <a:bodyPr/>
                    <a:lstStyle/>
                    <a:p>
                      <a:pPr marL="0" marR="0">
                        <a:lnSpc>
                          <a:spcPct val="107000"/>
                        </a:lnSpc>
                        <a:spcBef>
                          <a:spcPts val="0"/>
                        </a:spcBef>
                        <a:spcAft>
                          <a:spcPts val="0"/>
                        </a:spcAft>
                      </a:pPr>
                      <a:r>
                        <a:rPr lang="en-US" sz="9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a:effectLst/>
                          <a:latin typeface="Garamond" panose="02020404030301010803" pitchFamily="18" charset="0"/>
                          <a:ea typeface="Calibri" panose="020F0502020204030204" pitchFamily="34" charset="0"/>
                          <a:cs typeface="Times New Roman" panose="02020603050405020304" pitchFamily="18" charset="0"/>
                        </a:rPr>
                        <a:t>City</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9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9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9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900">
                          <a:effectLst/>
                          <a:latin typeface="Garamond" panose="02020404030301010803" pitchFamily="18" charset="0"/>
                          <a:ea typeface="Calibri" panose="020F0502020204030204" pitchFamily="34" charset="0"/>
                          <a:cs typeface="Times New Roman" panose="02020603050405020304" pitchFamily="18" charset="0"/>
                        </a:rPr>
                        <a:t>Year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9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900">
                          <a:effectLst/>
                          <a:latin typeface="Garamond" panose="02020404030301010803" pitchFamily="18" charset="0"/>
                          <a:ea typeface="Calibri" panose="020F0502020204030204" pitchFamily="34" charset="0"/>
                          <a:cs typeface="Times New Roman" panose="02020603050405020304" pitchFamily="18" charset="0"/>
                        </a:rPr>
                        <a:t>C&amp;M’s recorded infant mortality count</a:t>
                      </a:r>
                      <a:r>
                        <a:rPr lang="en-US" sz="900" baseline="30000">
                          <a:effectLst/>
                          <a:latin typeface="Garamond" panose="02020404030301010803" pitchFamily="18" charset="0"/>
                          <a:ea typeface="Calibri" panose="020F0502020204030204" pitchFamily="34" charset="0"/>
                          <a:cs typeface="Times New Roman" panose="02020603050405020304" pitchFamily="18" charset="0"/>
                        </a:rPr>
                        <a:t>a</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900" dirty="0">
                          <a:effectLst/>
                          <a:latin typeface="Garamond" panose="02020404030301010803" pitchFamily="18" charset="0"/>
                          <a:ea typeface="Calibri" panose="020F0502020204030204" pitchFamily="34" charset="0"/>
                          <a:cs typeface="Times New Roman" panose="02020603050405020304" pitchFamily="18" charset="0"/>
                        </a:rPr>
                        <a:t>Correct infant mortality count from </a:t>
                      </a:r>
                      <a:r>
                        <a:rPr lang="en-US" sz="900" i="1" dirty="0">
                          <a:effectLst/>
                          <a:latin typeface="Garamond" panose="02020404030301010803" pitchFamily="18" charset="0"/>
                          <a:ea typeface="Calibri" panose="020F0502020204030204" pitchFamily="34" charset="0"/>
                          <a:cs typeface="Times New Roman" panose="02020603050405020304" pitchFamily="18" charset="0"/>
                        </a:rPr>
                        <a:t>Mortality </a:t>
                      </a:r>
                      <a:r>
                        <a:rPr lang="en-US" sz="900" i="1" dirty="0" err="1">
                          <a:effectLst/>
                          <a:latin typeface="Garamond" panose="02020404030301010803" pitchFamily="18" charset="0"/>
                          <a:ea typeface="Calibri" panose="020F0502020204030204" pitchFamily="34" charset="0"/>
                          <a:cs typeface="Times New Roman" panose="02020603050405020304" pitchFamily="18" charset="0"/>
                        </a:rPr>
                        <a:t>Statistics</a:t>
                      </a:r>
                      <a:r>
                        <a:rPr lang="en-US" sz="900" baseline="30000" dirty="0" err="1">
                          <a:effectLst/>
                          <a:latin typeface="Garamond" panose="02020404030301010803" pitchFamily="18" charset="0"/>
                          <a:ea typeface="Calibri" panose="020F0502020204030204" pitchFamily="34" charset="0"/>
                          <a:cs typeface="Times New Roman" panose="02020603050405020304" pitchFamily="18" charset="0"/>
                        </a:rPr>
                        <a:t>b</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a:effectLst/>
                          <a:latin typeface="Garamond" panose="02020404030301010803" pitchFamily="18" charset="0"/>
                          <a:ea typeface="Calibri" panose="020F0502020204030204" pitchFamily="34" charset="0"/>
                          <a:cs typeface="Times New Roman" panose="02020603050405020304" pitchFamily="18" charset="0"/>
                        </a:rPr>
                        <a:t>Reason for difference (when known)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6644002"/>
                  </a:ext>
                </a:extLst>
              </a:tr>
              <a:tr h="165952">
                <a:tc>
                  <a:txBody>
                    <a:bodyPr/>
                    <a:lstStyle/>
                    <a:p>
                      <a:pPr marL="0" marR="0">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Chicago, IL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1910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6595.52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6844</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787226855"/>
                  </a:ext>
                </a:extLst>
              </a:tr>
              <a:tr h="165952">
                <a:tc>
                  <a:txBody>
                    <a:bodyPr/>
                    <a:lstStyle/>
                    <a:p>
                      <a:pPr marL="0" marR="0">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a:noFill/>
                    </a:lnT>
                    <a:lnB>
                      <a:noFill/>
                    </a:lnB>
                  </a:tcPr>
                </a:tc>
                <a:tc>
                  <a:txBody>
                    <a:bodyPr/>
                    <a:lstStyle/>
                    <a:p>
                      <a:pPr marL="0" marR="0" algn="ctr">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1911</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6017.86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6252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1910596114"/>
                  </a:ext>
                </a:extLst>
              </a:tr>
              <a:tr h="165952">
                <a:tc>
                  <a:txBody>
                    <a:bodyPr/>
                    <a:lstStyle/>
                    <a:p>
                      <a:pPr marL="0" marR="0">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a:noFill/>
                    </a:lnT>
                    <a:lnB>
                      <a:noFill/>
                    </a:lnB>
                  </a:tcPr>
                </a:tc>
                <a:tc>
                  <a:txBody>
                    <a:bodyPr/>
                    <a:lstStyle/>
                    <a:p>
                      <a:pPr marL="0" marR="0" algn="ctr">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1912</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6394.31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6678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1867498083"/>
                  </a:ext>
                </a:extLst>
              </a:tr>
              <a:tr h="165952">
                <a:tc>
                  <a:txBody>
                    <a:bodyPr/>
                    <a:lstStyle/>
                    <a:p>
                      <a:pPr marL="0" marR="0">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a:noFill/>
                    </a:lnT>
                    <a:lnB>
                      <a:noFill/>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1913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6649.87</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6939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2600256326"/>
                  </a:ext>
                </a:extLst>
              </a:tr>
              <a:tr h="165952">
                <a:tc>
                  <a:txBody>
                    <a:bodyPr/>
                    <a:lstStyle/>
                    <a:p>
                      <a:pPr marL="0" marR="0">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a:noFill/>
                    </a:lnT>
                    <a:lnB>
                      <a:noFill/>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1914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6571.52</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6878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3080109404"/>
                  </a:ext>
                </a:extLst>
              </a:tr>
              <a:tr h="165952">
                <a:tc>
                  <a:txBody>
                    <a:bodyPr/>
                    <a:lstStyle/>
                    <a:p>
                      <a:pPr marL="0" marR="0">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a:noFill/>
                    </a:lnT>
                    <a:lnB>
                      <a:noFill/>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1915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5942.99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6219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4075728672"/>
                  </a:ext>
                </a:extLst>
              </a:tr>
              <a:tr h="165952">
                <a:tc>
                  <a:txBody>
                    <a:bodyPr/>
                    <a:lstStyle/>
                    <a:p>
                      <a:pPr marL="0" marR="0">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a:noFill/>
                    </a:lnT>
                    <a:lnB>
                      <a:noFill/>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1916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6566.35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6910</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718074796"/>
                  </a:ext>
                </a:extLst>
              </a:tr>
              <a:tr h="165952">
                <a:tc>
                  <a:txBody>
                    <a:bodyPr/>
                    <a:lstStyle/>
                    <a:p>
                      <a:pPr marL="0" marR="0">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a:noFill/>
                    </a:lnT>
                    <a:lnB>
                      <a:noFill/>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1917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6246.72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6664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3212063955"/>
                  </a:ext>
                </a:extLst>
              </a:tr>
              <a:tr h="497857">
                <a:tc>
                  <a:txBody>
                    <a:bodyPr/>
                    <a:lstStyle/>
                    <a:p>
                      <a:pPr marL="0" marR="0">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1931</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766</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2992</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To calculate, one needs to add white infant mortality (=2,617) and nonwhite infant mortality (=375).  It appears as if C&amp;M incorrectly added mortality for one-year-olds, rather than infants, for whites (=391) and nonwhite infant mortality, which gives their recorded total of 766.</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323" marR="64323" marT="0" marB="0">
                    <a:lnL>
                      <a:noFill/>
                    </a:lnL>
                    <a:lnR>
                      <a:noFill/>
                    </a:lnR>
                    <a:lnT w="12700" cap="flat" cmpd="sng" algn="ctr">
                      <a:solidFill>
                        <a:srgbClr val="000000"/>
                      </a:solidFill>
                      <a:prstDash val="dash"/>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034682"/>
                  </a:ext>
                </a:extLst>
              </a:tr>
              <a:tr h="498829">
                <a:tc>
                  <a:txBody>
                    <a:bodyPr/>
                    <a:lstStyle/>
                    <a:p>
                      <a:pPr marL="0" marR="0">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Cleveland, OH</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1924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2366</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1386</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To calculate, one needs to add white infant mortality (=1,219) and nonwhite infant mortality (=167).  It appears as if C&amp;M incorrectly added overall nonwhite mortality (=1,147) and white infant mortality (=1,219), which gives their recorded total of 2,366.</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7271384"/>
                  </a:ext>
                </a:extLst>
              </a:tr>
              <a:tr h="182953">
                <a:tc>
                  <a:txBody>
                    <a:bodyPr/>
                    <a:lstStyle/>
                    <a:p>
                      <a:pPr marL="0" marR="0">
                        <a:lnSpc>
                          <a:spcPct val="100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New Orleans, LA</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ct val="100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1910</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0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571.931</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0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1061</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nSpc>
                          <a:spcPct val="100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2857173793"/>
                  </a:ext>
                </a:extLst>
              </a:tr>
              <a:tr h="165952">
                <a:tc>
                  <a:txBody>
                    <a:bodyPr/>
                    <a:lstStyle/>
                    <a:p>
                      <a:pPr marL="0" marR="0">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no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1911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595.471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1071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2625776492"/>
                  </a:ext>
                </a:extLst>
              </a:tr>
              <a:tr h="165952">
                <a:tc>
                  <a:txBody>
                    <a:bodyPr/>
                    <a:lstStyle/>
                    <a:p>
                      <a:pPr marL="0" marR="0">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no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1912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416.903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774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1304994128"/>
                  </a:ext>
                </a:extLst>
              </a:tr>
              <a:tr h="165952">
                <a:tc>
                  <a:txBody>
                    <a:bodyPr/>
                    <a:lstStyle/>
                    <a:p>
                      <a:pPr marL="0" marR="0">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no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1913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500.74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934</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3780792757"/>
                  </a:ext>
                </a:extLst>
              </a:tr>
              <a:tr h="165952">
                <a:tc>
                  <a:txBody>
                    <a:bodyPr/>
                    <a:lstStyle/>
                    <a:p>
                      <a:pPr marL="0" marR="0">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no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1914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477.419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883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2380126247"/>
                  </a:ext>
                </a:extLst>
              </a:tr>
              <a:tr h="165952">
                <a:tc>
                  <a:txBody>
                    <a:bodyPr/>
                    <a:lstStyle/>
                    <a:p>
                      <a:pPr marL="0" marR="0">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no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1915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492.79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927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2012375806"/>
                  </a:ext>
                </a:extLst>
              </a:tr>
              <a:tr h="165952">
                <a:tc>
                  <a:txBody>
                    <a:bodyPr/>
                    <a:lstStyle/>
                    <a:p>
                      <a:pPr marL="0" marR="0">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no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1916</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404.008</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757</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3253285152"/>
                  </a:ext>
                </a:extLst>
              </a:tr>
              <a:tr h="165952">
                <a:tc>
                  <a:txBody>
                    <a:bodyPr/>
                    <a:lstStyle/>
                    <a:p>
                      <a:pPr marL="0" marR="0">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1917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446.364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866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2067823"/>
                  </a:ext>
                </a:extLst>
              </a:tr>
              <a:tr h="165952">
                <a:tc>
                  <a:txBody>
                    <a:bodyPr/>
                    <a:lstStyle/>
                    <a:p>
                      <a:pPr marL="0" marR="0">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Pittsburgh, PA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1901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6578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1580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C&amp;M incorrectly recorded the overall mortality count instead of the infant mortality count.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446132962"/>
                  </a:ext>
                </a:extLst>
              </a:tr>
              <a:tr h="165952">
                <a:tc>
                  <a:txBody>
                    <a:bodyPr/>
                    <a:lstStyle/>
                    <a:p>
                      <a:pPr marL="0" marR="0">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1904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771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a:effectLst/>
                          <a:latin typeface="Garamond" panose="02020404030301010803" pitchFamily="18" charset="0"/>
                          <a:ea typeface="Calibri" panose="020F0502020204030204" pitchFamily="34" charset="0"/>
                          <a:cs typeface="Times New Roman" panose="02020603050405020304" pitchFamily="18" charset="0"/>
                        </a:rPr>
                        <a:t>1771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effectLst/>
                          <a:latin typeface="Garamond" panose="02020404030301010803" pitchFamily="18" charset="0"/>
                          <a:ea typeface="Calibri" panose="020F0502020204030204" pitchFamily="34" charset="0"/>
                          <a:cs typeface="Times New Roman" panose="02020603050405020304" pitchFamily="18" charset="0"/>
                        </a:rPr>
                        <a:t>C&amp;M incorrectly entered “1771” as “771”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5450243"/>
                  </a:ext>
                </a:extLst>
              </a:tr>
            </a:tbl>
          </a:graphicData>
        </a:graphic>
      </p:graphicFrame>
      <p:sp>
        <p:nvSpPr>
          <p:cNvPr id="5" name="TextBox 4">
            <a:extLst>
              <a:ext uri="{FF2B5EF4-FFF2-40B4-BE49-F238E27FC236}">
                <a16:creationId xmlns:a16="http://schemas.microsoft.com/office/drawing/2014/main" id="{ADDA6BC3-B6F3-48C4-B7B9-3FB7242DF888}"/>
              </a:ext>
            </a:extLst>
          </p:cNvPr>
          <p:cNvSpPr txBox="1"/>
          <p:nvPr/>
        </p:nvSpPr>
        <p:spPr>
          <a:xfrm>
            <a:off x="1524000" y="44294"/>
            <a:ext cx="9144000" cy="1708160"/>
          </a:xfrm>
          <a:prstGeom prst="rect">
            <a:avLst/>
          </a:prstGeom>
          <a:noFill/>
        </p:spPr>
        <p:txBody>
          <a:bodyPr wrap="square" rtlCol="0">
            <a:spAutoFit/>
          </a:bodyPr>
          <a:lstStyle/>
          <a:p>
            <a:pPr marL="117475" indent="-117475">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For infant mortality, 79 city-year observations in the C&amp;M data set are recorded incorrectly (out of N = 415)</a:t>
            </a:r>
          </a:p>
          <a:p>
            <a:pPr marL="117475" indent="-117475">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In 9 out of the 13 cities in their sample, C&amp;M make systematic transcription errors for the years 1910-1917</a:t>
            </a:r>
          </a:p>
          <a:p>
            <a:pPr marL="574675" lvl="1" indent="-117475">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Differences are not large for some cities (e.g., Chicago)</a:t>
            </a:r>
          </a:p>
          <a:p>
            <a:pPr marL="574675" lvl="1" indent="-117475">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Differences for other cities, however, are substantial (e.g., New Orleans)</a:t>
            </a:r>
          </a:p>
          <a:p>
            <a:pPr marL="574675" lvl="1" indent="-117475">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In all cases, the values recorded by C&amp;M are less than the correct counts from </a:t>
            </a:r>
            <a:r>
              <a:rPr lang="en-US" sz="1500" i="1" dirty="0">
                <a:latin typeface="Times New Roman" panose="02020603050405020304" pitchFamily="18" charset="0"/>
                <a:cs typeface="Times New Roman" panose="02020603050405020304" pitchFamily="18" charset="0"/>
              </a:rPr>
              <a:t>Mortality Statistics</a:t>
            </a:r>
          </a:p>
          <a:p>
            <a:pPr marL="117475" indent="-117475">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In addition to the systematic errors for the years 1910-1917, C&amp;M make several other transcription mistakes, some of which can be easily explained.</a:t>
            </a:r>
          </a:p>
        </p:txBody>
      </p:sp>
    </p:spTree>
    <p:extLst>
      <p:ext uri="{BB962C8B-B14F-4D97-AF65-F5344CB8AC3E}">
        <p14:creationId xmlns:p14="http://schemas.microsoft.com/office/powerpoint/2010/main" val="183102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38">
            <a:extLst>
              <a:ext uri="{FF2B5EF4-FFF2-40B4-BE49-F238E27FC236}">
                <a16:creationId xmlns:a16="http://schemas.microsoft.com/office/drawing/2014/main" id="{42F41D4F-526E-4E6F-B362-85B49F26A70C}"/>
              </a:ext>
            </a:extLst>
          </p:cNvPr>
          <p:cNvGraphicFramePr>
            <a:graphicFrameLocks/>
          </p:cNvGraphicFramePr>
          <p:nvPr/>
        </p:nvGraphicFramePr>
        <p:xfrm>
          <a:off x="1676400" y="685800"/>
          <a:ext cx="8839200" cy="5303424"/>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3213347681"/>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1547923777"/>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351064">
                <a:tc gridSpan="6">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pPr>
                      <a:r>
                        <a:rPr kumimoji="0" lang="en-US" sz="2000" b="1" i="0" u="none" strike="noStrike" cap="none" normalizeH="0" baseline="0" dirty="0">
                          <a:ln>
                            <a:noFill/>
                          </a:ln>
                          <a:solidFill>
                            <a:schemeClr val="tx1"/>
                          </a:solidFill>
                          <a:effectLst/>
                          <a:latin typeface="Times New Roman" panose="02020603050405020304" pitchFamily="18" charset="0"/>
                          <a:ea typeface="HelveticaNeueLT Std"/>
                          <a:cs typeface="Times New Roman" panose="02020603050405020304" pitchFamily="18" charset="0"/>
                        </a:rPr>
                        <a:t>Comparing our Infant Mortality Estimates to those of Cutler and Miller (2005)</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endParaRP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endParaRP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TlToBr>
                      <a:noFill/>
                    </a:lnTlToBr>
                    <a:lnBlToTr>
                      <a:noFill/>
                    </a:lnBlToTr>
                    <a:noFill/>
                  </a:tcPr>
                </a:tc>
                <a:tc hMerge="1">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defRPr/>
                      </a:pPr>
                      <a:endParaRPr kumimoji="0" lang="en-US" sz="2000" b="0" i="0" u="none" strike="noStrike" cap="none" normalizeH="0" baseline="0" dirty="0">
                        <a:ln>
                          <a:noFill/>
                        </a:ln>
                        <a:solidFill>
                          <a:schemeClr val="tx1"/>
                        </a:solidFill>
                        <a:effectLst/>
                        <a:latin typeface="Times New Roman" panose="02020603050405020304" pitchFamily="18" charset="0"/>
                        <a:ea typeface="HelveticaNeueLT Std"/>
                        <a:cs typeface="Times New Roman" panose="02020603050405020304" pitchFamily="18" charset="0"/>
                      </a:endParaRP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en-US" sz="2000" b="0" i="0" u="none" strike="noStrike" cap="none" normalizeH="0" baseline="0" dirty="0">
                        <a:ln>
                          <a:noFill/>
                        </a:ln>
                        <a:solidFill>
                          <a:schemeClr val="tx1"/>
                        </a:solidFill>
                        <a:effectLst/>
                        <a:latin typeface="Times New Roman" panose="02020603050405020304" pitchFamily="18" charset="0"/>
                        <a:ea typeface="HelveticaNeueLT Std"/>
                        <a:cs typeface="Times New Roman" panose="02020603050405020304" pitchFamily="18" charset="0"/>
                      </a:endParaRP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67163595"/>
                  </a:ext>
                </a:extLst>
              </a:tr>
              <a:tr h="366920">
                <a:tc>
                  <a:txBody>
                    <a:bodyPr/>
                    <a:lstStyle/>
                    <a:p>
                      <a:pPr marL="0" marR="0" lvl="0" indent="0" algn="l" defTabSz="914400" rtl="0" eaLnBrk="0" fontAlgn="base" latinLnBrk="0" hangingPunct="0">
                        <a:lnSpc>
                          <a:spcPct val="100000"/>
                        </a:lnSpc>
                        <a:spcBef>
                          <a:spcPts val="0"/>
                        </a:spcBef>
                        <a:spcAft>
                          <a:spcPct val="0"/>
                        </a:spcAft>
                        <a:buClrTx/>
                        <a:buSzTx/>
                        <a:buFont typeface="Arial" pitchFamily="34" charset="0"/>
                        <a:buNone/>
                        <a:tabLst/>
                      </a:pPr>
                      <a:endParaRPr kumimoji="0" lang="en-US" sz="1800" b="0" i="0" u="none" strike="noStrike" cap="none" normalizeH="0" baseline="0" dirty="0">
                        <a:ln>
                          <a:noFill/>
                        </a:ln>
                        <a:solidFill>
                          <a:schemeClr val="tx1"/>
                        </a:solidFill>
                        <a:effectLst/>
                        <a:latin typeface="Times New Roman" panose="02020603050405020304" pitchFamily="18" charset="0"/>
                        <a:ea typeface="HelveticaNeueLT Std"/>
                        <a:cs typeface="Times New Roman" panose="02020603050405020304" pitchFamily="18" charset="0"/>
                      </a:endParaRP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(1)</a:t>
                      </a: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endParaRP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endParaRP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endParaRP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endParaRP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Replicating C&amp;M</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(2)</a:t>
                      </a: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endParaRP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endParaRP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endParaRP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Column (1) +</a:t>
                      </a: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cluster        SEs</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(3)</a:t>
                      </a: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endParaRP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endParaRP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Column (2) + correct mortality counts </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pPr>
                      <a:r>
                        <a:rPr kumimoji="0" lang="en-US" sz="1800" b="0" i="0" u="none" strike="noStrike" cap="none" normalizeH="0" baseline="0" dirty="0">
                          <a:ln>
                            <a:noFill/>
                          </a:ln>
                          <a:solidFill>
                            <a:schemeClr val="tx1"/>
                          </a:solidFill>
                          <a:effectLst/>
                          <a:latin typeface="Times New Roman" panose="02020603050405020304" pitchFamily="18" charset="0"/>
                          <a:ea typeface="HelveticaNeueLT Std"/>
                          <a:cs typeface="Times New Roman" panose="02020603050405020304" pitchFamily="18" charset="0"/>
                        </a:rPr>
                        <a:t>(4)</a:t>
                      </a: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pPr>
                      <a:endParaRPr kumimoji="0" lang="en-US" sz="1800" b="0" i="0" u="none" strike="noStrike" cap="none" normalizeH="0" baseline="0" dirty="0">
                        <a:ln>
                          <a:noFill/>
                        </a:ln>
                        <a:solidFill>
                          <a:schemeClr val="tx1"/>
                        </a:solidFill>
                        <a:effectLst/>
                        <a:latin typeface="Times New Roman" panose="02020603050405020304" pitchFamily="18" charset="0"/>
                        <a:ea typeface="HelveticaNeueLT Std"/>
                        <a:cs typeface="Times New Roman" panose="02020603050405020304" pitchFamily="18" charset="0"/>
                      </a:endParaRP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pPr>
                      <a:endParaRPr kumimoji="0" lang="en-US" sz="1800" b="0" i="0" u="none" strike="noStrike" cap="none" normalizeH="0" baseline="0" dirty="0">
                        <a:ln>
                          <a:noFill/>
                        </a:ln>
                        <a:solidFill>
                          <a:schemeClr val="tx1"/>
                        </a:solidFill>
                        <a:effectLst/>
                        <a:latin typeface="Times New Roman" panose="02020603050405020304" pitchFamily="18" charset="0"/>
                        <a:ea typeface="HelveticaNeueLT Std"/>
                        <a:cs typeface="Times New Roman" panose="02020603050405020304" pitchFamily="18" charset="0"/>
                      </a:endParaRP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pPr>
                      <a:endParaRPr kumimoji="0" lang="en-US" sz="1800" b="0" i="0" u="none" strike="noStrike" cap="none" normalizeH="0" baseline="0" dirty="0">
                        <a:ln>
                          <a:noFill/>
                        </a:ln>
                        <a:solidFill>
                          <a:schemeClr val="tx1"/>
                        </a:solidFill>
                        <a:effectLst/>
                        <a:latin typeface="Times New Roman" panose="02020603050405020304" pitchFamily="18" charset="0"/>
                        <a:ea typeface="HelveticaNeueLT Std"/>
                        <a:cs typeface="Times New Roman" panose="02020603050405020304" pitchFamily="18" charset="0"/>
                      </a:endParaRP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pPr>
                      <a:endParaRPr kumimoji="0" lang="en-US" sz="1800" b="0" i="0" u="none" strike="noStrike" cap="none" normalizeH="0" baseline="0" dirty="0">
                        <a:ln>
                          <a:noFill/>
                        </a:ln>
                        <a:solidFill>
                          <a:schemeClr val="tx1"/>
                        </a:solidFill>
                        <a:effectLst/>
                        <a:latin typeface="Times New Roman" panose="02020603050405020304" pitchFamily="18" charset="0"/>
                        <a:ea typeface="HelveticaNeueLT Std"/>
                        <a:cs typeface="Times New Roman" panose="02020603050405020304" pitchFamily="18" charset="0"/>
                      </a:endParaRP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pPr>
                      <a:r>
                        <a:rPr kumimoji="0" lang="en-US" sz="1800" b="0" i="0" u="none" strike="noStrike" cap="none" normalizeH="0" baseline="0" dirty="0">
                          <a:ln>
                            <a:noFill/>
                          </a:ln>
                          <a:solidFill>
                            <a:schemeClr val="tx1"/>
                          </a:solidFill>
                          <a:effectLst/>
                          <a:latin typeface="Times New Roman" panose="02020603050405020304" pitchFamily="18" charset="0"/>
                          <a:ea typeface="HelveticaNeueLT Std"/>
                          <a:cs typeface="Times New Roman" panose="02020603050405020304" pitchFamily="18" charset="0"/>
                        </a:rPr>
                        <a:t>Column (3) + correct dates</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pPr>
                      <a:r>
                        <a:rPr kumimoji="0" lang="en-US" sz="1800" b="0" i="0" u="none" strike="noStrike" cap="none" normalizeH="0" baseline="0" dirty="0">
                          <a:ln>
                            <a:noFill/>
                          </a:ln>
                          <a:solidFill>
                            <a:schemeClr val="tx1"/>
                          </a:solidFill>
                          <a:effectLst/>
                          <a:latin typeface="Times New Roman" panose="02020603050405020304" pitchFamily="18" charset="0"/>
                          <a:ea typeface="HelveticaNeueLT Std"/>
                          <a:cs typeface="Times New Roman" panose="02020603050405020304" pitchFamily="18" charset="0"/>
                        </a:rPr>
                        <a:t>(5)</a:t>
                      </a: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pPr>
                      <a:endParaRPr kumimoji="0" lang="en-US" sz="1800" b="0" i="0" u="none" strike="noStrike" cap="none" normalizeH="0" baseline="0" dirty="0">
                        <a:ln>
                          <a:noFill/>
                        </a:ln>
                        <a:solidFill>
                          <a:schemeClr val="tx1"/>
                        </a:solidFill>
                        <a:effectLst/>
                        <a:latin typeface="Times New Roman" panose="02020603050405020304" pitchFamily="18" charset="0"/>
                        <a:ea typeface="HelveticaNeueLT Std"/>
                        <a:cs typeface="Times New Roman" panose="02020603050405020304" pitchFamily="18" charset="0"/>
                      </a:endParaRP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pPr>
                      <a:r>
                        <a:rPr kumimoji="0" lang="en-US" sz="1800" b="0" i="0" u="none" strike="noStrike" cap="none" normalizeH="0" baseline="0" dirty="0">
                          <a:ln>
                            <a:noFill/>
                          </a:ln>
                          <a:solidFill>
                            <a:schemeClr val="tx1"/>
                          </a:solidFill>
                          <a:effectLst/>
                          <a:latin typeface="Times New Roman" panose="02020603050405020304" pitchFamily="18" charset="0"/>
                          <a:ea typeface="HelveticaNeueLT Std"/>
                          <a:cs typeface="Times New Roman" panose="02020603050405020304" pitchFamily="18" charset="0"/>
                        </a:rPr>
                        <a:t>Our specification limited to C&amp;M’s city-years</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128">
                <a:tc>
                  <a:txBody>
                    <a:bodyPr/>
                    <a:lstStyle/>
                    <a:p>
                      <a:pPr marL="0" marR="0" lvl="0" indent="0" algn="l" defTabSz="914400" rtl="0" eaLnBrk="0" fontAlgn="base" latinLnBrk="0" hangingPunct="0">
                        <a:lnSpc>
                          <a:spcPct val="100000"/>
                        </a:lnSpc>
                        <a:spcBef>
                          <a:spcPts val="0"/>
                        </a:spcBef>
                        <a:spcAft>
                          <a:spcPct val="0"/>
                        </a:spcAft>
                        <a:buClrTx/>
                        <a:buSzTx/>
                        <a:buFont typeface="Arial" pitchFamily="34" charset="0"/>
                        <a:buNone/>
                        <a:tabLst/>
                      </a:pPr>
                      <a:r>
                        <a:rPr kumimoji="0" lang="en-US" sz="1800" b="0" i="1" u="none" strike="noStrike" cap="none" normalizeH="0" baseline="0" dirty="0">
                          <a:ln>
                            <a:noFill/>
                          </a:ln>
                          <a:solidFill>
                            <a:schemeClr val="tx1"/>
                          </a:solidFill>
                          <a:effectLst/>
                          <a:latin typeface="Times New Roman" panose="02020603050405020304" pitchFamily="18" charset="0"/>
                          <a:ea typeface="HelveticaNeueLT Std"/>
                          <a:cs typeface="Times New Roman" panose="02020603050405020304" pitchFamily="18" charset="0"/>
                        </a:rPr>
                        <a:t>Filtration</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-.429</a:t>
                      </a:r>
                      <a:r>
                        <a:rPr kumimoji="0" lang="en-US" sz="1800" b="0" i="0" u="none" strike="noStrike" kern="1200" cap="none" spc="0" normalizeH="0" baseline="3000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a:t>
                      </a: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(.090)</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-.429</a:t>
                      </a:r>
                      <a:r>
                        <a:rPr kumimoji="0" lang="en-US" sz="1800" b="0" i="0" u="none" strike="noStrike" kern="1200" cap="none" spc="0" normalizeH="0" baseline="3000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endParaRP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(.138)</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 -.125</a:t>
                      </a:r>
                      <a:r>
                        <a:rPr kumimoji="0" lang="en-US" sz="1800" b="0" i="0" u="none" strike="noStrike" kern="1200" cap="none" spc="0" normalizeH="0" baseline="3000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endParaRP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(.068)</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-.067</a:t>
                      </a: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(.057)</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-.100</a:t>
                      </a:r>
                      <a:r>
                        <a:rPr kumimoji="0" lang="en-US" sz="1800" b="0" i="0" u="none" strike="noStrike" kern="1200" cap="none" spc="0" normalizeH="0" baseline="3000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a:t>
                      </a:r>
                    </a:p>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(.045)</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0144">
                <a:tc>
                  <a:txBody>
                    <a:bodyPr/>
                    <a:lstStyle/>
                    <a:p>
                      <a:pPr marL="0" marR="0" lvl="0" indent="0" algn="l" defTabSz="914400" rtl="0" eaLnBrk="0" fontAlgn="base" latinLnBrk="0" hangingPunct="0">
                        <a:lnSpc>
                          <a:spcPct val="100000"/>
                        </a:lnSpc>
                        <a:spcBef>
                          <a:spcPts val="0"/>
                        </a:spcBef>
                        <a:spcAft>
                          <a:spcPct val="0"/>
                        </a:spcAft>
                        <a:buClrTx/>
                        <a:buSzTx/>
                        <a:buFont typeface="Arial" pitchFamily="34" charset="0"/>
                        <a:buNone/>
                        <a:tabLst/>
                      </a:pPr>
                      <a:endParaRPr kumimoji="0" lang="en-US" sz="800" b="0" i="0" u="none" strike="noStrike" cap="none" normalizeH="0" baseline="0" dirty="0">
                        <a:ln>
                          <a:noFill/>
                        </a:ln>
                        <a:solidFill>
                          <a:schemeClr val="tx1"/>
                        </a:solidFill>
                        <a:effectLst/>
                        <a:latin typeface="Times New Roman" panose="02020603050405020304" pitchFamily="18" charset="0"/>
                        <a:ea typeface="HelveticaNeueLT Std"/>
                        <a:cs typeface="Times New Roman" panose="02020603050405020304" pitchFamily="18" charset="0"/>
                      </a:endParaRP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endParaRPr kumimoji="0" lang="en-US" sz="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endParaRP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endParaRPr kumimoji="0" lang="en-US" sz="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endParaRP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endParaRPr kumimoji="0" lang="en-US" sz="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endParaRP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endParaRPr kumimoji="0" lang="en-US" sz="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endParaRP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endParaRPr kumimoji="0" lang="en-US" sz="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endParaRP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77957802"/>
                  </a:ext>
                </a:extLst>
              </a:tr>
              <a:tr h="354088">
                <a:tc>
                  <a:txBody>
                    <a:bodyPr/>
                    <a:lstStyle/>
                    <a:p>
                      <a:pPr marL="0" marR="0" lvl="0" indent="0" algn="l" defTabSz="914400" rtl="0" eaLnBrk="0" fontAlgn="base" latinLnBrk="0" hangingPunct="0">
                        <a:lnSpc>
                          <a:spcPct val="100000"/>
                        </a:lnSpc>
                        <a:spcBef>
                          <a:spcPts val="0"/>
                        </a:spcBef>
                        <a:spcAft>
                          <a:spcPct val="0"/>
                        </a:spcAft>
                        <a:buClrTx/>
                        <a:buSzTx/>
                        <a:buFont typeface="Arial" pitchFamily="34" charset="0"/>
                        <a:buNone/>
                        <a:tabLst/>
                      </a:pPr>
                      <a:r>
                        <a:rPr kumimoji="0" lang="en-US" sz="1800" b="0" i="0" u="none" strike="noStrike" cap="none" normalizeH="0" baseline="0" dirty="0">
                          <a:ln>
                            <a:noFill/>
                          </a:ln>
                          <a:solidFill>
                            <a:schemeClr val="tx1"/>
                          </a:solidFill>
                          <a:effectLst/>
                          <a:latin typeface="Times New Roman" panose="02020603050405020304" pitchFamily="18" charset="0"/>
                          <a:ea typeface="HelveticaNeueLT Std"/>
                          <a:cs typeface="Times New Roman" panose="02020603050405020304" pitchFamily="18" charset="0"/>
                        </a:rPr>
                        <a:t>N</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415</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415</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410</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410</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415</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56965804"/>
                  </a:ext>
                </a:extLst>
              </a:tr>
              <a:tr h="344720">
                <a:tc>
                  <a:txBody>
                    <a:bodyPr/>
                    <a:lstStyle/>
                    <a:p>
                      <a:pPr marL="0" marR="0" lvl="0" indent="0" algn="l" defTabSz="914400" rtl="0" eaLnBrk="0" fontAlgn="base" latinLnBrk="0" hangingPunct="0">
                        <a:lnSpc>
                          <a:spcPct val="100000"/>
                        </a:lnSpc>
                        <a:spcBef>
                          <a:spcPts val="0"/>
                        </a:spcBef>
                        <a:spcAft>
                          <a:spcPct val="0"/>
                        </a:spcAft>
                        <a:buClrTx/>
                        <a:buSzTx/>
                        <a:buFont typeface="Arial" pitchFamily="34" charset="0"/>
                        <a:buNone/>
                        <a:tabLst/>
                      </a:pPr>
                      <a:r>
                        <a:rPr kumimoji="0" lang="en-US" sz="1800" b="0" i="0" u="none" strike="noStrike" cap="none" normalizeH="0" baseline="0" dirty="0">
                          <a:ln>
                            <a:noFill/>
                          </a:ln>
                          <a:solidFill>
                            <a:schemeClr val="tx1"/>
                          </a:solidFill>
                          <a:effectLst/>
                          <a:latin typeface="Times New Roman" panose="02020603050405020304" pitchFamily="18" charset="0"/>
                          <a:ea typeface="HelveticaNeueLT Std"/>
                          <a:cs typeface="Times New Roman" panose="02020603050405020304" pitchFamily="18" charset="0"/>
                        </a:rPr>
                        <a:t>Years</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1905-1936</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1905-1936</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1905-1936</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1905-1936</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HelveticaNeueLT Std"/>
                          <a:cs typeface="Times New Roman" panose="02020603050405020304" pitchFamily="18" charset="0"/>
                        </a:rPr>
                        <a:t>1905-1936</a:t>
                      </a: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1395811"/>
                  </a:ext>
                </a:extLst>
              </a:tr>
              <a:tr h="658613">
                <a:tc gridSpan="6">
                  <a:txBody>
                    <a:bodyPr/>
                    <a:lstStyle/>
                    <a:p>
                      <a:pPr marL="0" marR="0" lvl="0" indent="0" algn="l" defTabSz="914400" rtl="0" eaLnBrk="0" fontAlgn="base" latinLnBrk="0" hangingPunct="0">
                        <a:lnSpc>
                          <a:spcPct val="100000"/>
                        </a:lnSpc>
                        <a:spcBef>
                          <a:spcPts val="0"/>
                        </a:spcBef>
                        <a:spcAft>
                          <a:spcPct val="0"/>
                        </a:spcAft>
                        <a:buClrTx/>
                        <a:buSzTx/>
                        <a:buFont typeface="Arial" pitchFamily="34" charset="0"/>
                        <a:buNone/>
                        <a:tabLst/>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ts val="0"/>
                        </a:spcBef>
                        <a:spcAft>
                          <a:spcPct val="0"/>
                        </a:spcAft>
                        <a:buClrTx/>
                        <a:buSzTx/>
                        <a:buFont typeface="Arial" pitchFamily="34" charset="0"/>
                        <a:buNone/>
                        <a:tabLs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Notes: The dependent variable is equal to the natural log of the infant mortality rate in city </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c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 year </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Controls for the C&amp;M regressions include those listed in Appendix Table 5, municipality fixed effects, year fixed effects and municipality-specific linear trends.  Controls for our regression include those listed in Table 5, municipality fixed effects, year fixed effects and municipality-specific linear trends.  </a:t>
                      </a:r>
                      <a:endParaRPr kumimoji="0" lang="en-US" sz="1600" b="0" i="1" u="none" strike="noStrike" cap="none" normalizeH="0" baseline="0" dirty="0">
                        <a:ln>
                          <a:noFill/>
                        </a:ln>
                        <a:solidFill>
                          <a:schemeClr val="tx1"/>
                        </a:solidFill>
                        <a:effectLst/>
                        <a:latin typeface="Times New Roman" panose="02020603050405020304" pitchFamily="18" charset="0"/>
                        <a:ea typeface="HelveticaNeueLT Std"/>
                        <a:cs typeface="Times New Roman" panose="02020603050405020304" pitchFamily="18" charset="0"/>
                      </a:endParaRPr>
                    </a:p>
                  </a:txBody>
                  <a:tcPr marL="91462" marR="91462" marT="45708" marB="4570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600" b="0" i="0" u="none" strike="noStrike" cap="none" normalizeH="0" baseline="0" dirty="0">
                        <a:ln>
                          <a:noFill/>
                        </a:ln>
                        <a:solidFill>
                          <a:schemeClr val="tx1"/>
                        </a:solidFill>
                        <a:effectLst/>
                        <a:latin typeface="+mn-lt"/>
                        <a:ea typeface="HelveticaNeueLT Std"/>
                        <a:cs typeface="HelveticaNeueLT Std"/>
                      </a:endParaRPr>
                    </a:p>
                  </a:txBody>
                  <a:tcPr marT="45722" marB="45722"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lnL w="12700" cmpd="sng">
                      <a:noFill/>
                      <a:prstDash val="solid"/>
                    </a:lnL>
                    <a:lnT w="12700" cap="flat" cmpd="sng" algn="ctr">
                      <a:solidFill>
                        <a:schemeClr val="tx1"/>
                      </a:solidFill>
                      <a:prstDash val="solid"/>
                      <a:round/>
                      <a:headEnd type="none" w="med" len="med"/>
                      <a:tailEnd type="none" w="med" len="med"/>
                    </a:lnT>
                  </a:tcPr>
                </a:tc>
                <a:tc hMerge="1">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600" b="0" i="0" u="none" strike="noStrike" cap="none" normalizeH="0" baseline="0" dirty="0">
                        <a:ln>
                          <a:noFill/>
                        </a:ln>
                        <a:solidFill>
                          <a:schemeClr val="tx1"/>
                        </a:solidFill>
                        <a:effectLst/>
                        <a:latin typeface="+mn-lt"/>
                        <a:ea typeface="HelveticaNeueLT Std"/>
                        <a:cs typeface="HelveticaNeueLT Std"/>
                      </a:endParaRPr>
                    </a:p>
                  </a:txBody>
                  <a:tcPr marT="45722" marB="45722"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600" b="0" i="0" u="none" strike="noStrike" cap="none" normalizeH="0" baseline="0" dirty="0">
                        <a:ln>
                          <a:noFill/>
                        </a:ln>
                        <a:solidFill>
                          <a:schemeClr val="tx1"/>
                        </a:solidFill>
                        <a:effectLst/>
                        <a:latin typeface="+mn-lt"/>
                        <a:ea typeface="HelveticaNeueLT Std"/>
                        <a:cs typeface="HelveticaNeueLT Std"/>
                      </a:endParaRPr>
                    </a:p>
                  </a:txBody>
                  <a:tcPr marT="45722" marB="45722"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09222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225D9332-8D52-8E52-57C9-1A1FA1726B85}"/>
              </a:ext>
            </a:extLst>
          </p:cNvPr>
          <p:cNvPicPr>
            <a:picLocks noChangeAspect="1"/>
          </p:cNvPicPr>
          <p:nvPr/>
        </p:nvPicPr>
        <p:blipFill rotWithShape="1">
          <a:blip r:embed="rId2"/>
          <a:srcRect b="19"/>
          <a:stretch/>
        </p:blipFill>
        <p:spPr>
          <a:xfrm>
            <a:off x="20" y="1282"/>
            <a:ext cx="12191980" cy="6856718"/>
          </a:xfrm>
          <a:prstGeom prst="rect">
            <a:avLst/>
          </a:prstGeom>
        </p:spPr>
      </p:pic>
      <p:sp>
        <p:nvSpPr>
          <p:cNvPr id="3" name="Title 1">
            <a:extLst>
              <a:ext uri="{FF2B5EF4-FFF2-40B4-BE49-F238E27FC236}">
                <a16:creationId xmlns:a16="http://schemas.microsoft.com/office/drawing/2014/main" id="{3201DE0E-B116-038B-FBD7-EDAAE0FF0EAE}"/>
              </a:ext>
            </a:extLst>
          </p:cNvPr>
          <p:cNvSpPr txBox="1">
            <a:spLocks/>
          </p:cNvSpPr>
          <p:nvPr/>
        </p:nvSpPr>
        <p:spPr>
          <a:xfrm>
            <a:off x="2241399" y="5750369"/>
            <a:ext cx="7891848" cy="85042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buAutoNum type="romanLcParenBoth"/>
            </a:pPr>
            <a:endParaRPr lang="en-US" sz="2000" b="1" dirty="0">
              <a:latin typeface="Palatino Linotype" panose="02040502050505030304" pitchFamily="18" charset="0"/>
            </a:endParaRPr>
          </a:p>
          <a:p>
            <a:r>
              <a:rPr lang="en-US" sz="2400" b="1" dirty="0">
                <a:latin typeface="Palatino Linotype" panose="02040502050505030304" pitchFamily="18" charset="0"/>
              </a:rPr>
              <a:t>Section 2. Practical tips for writing your applied paper:</a:t>
            </a:r>
          </a:p>
          <a:p>
            <a:pPr algn="l"/>
            <a:endParaRPr lang="en-US" sz="800" b="1" dirty="0">
              <a:latin typeface="Palatino Linotype" panose="02040502050505030304" pitchFamily="18" charset="0"/>
            </a:endParaRPr>
          </a:p>
          <a:p>
            <a:pPr marL="571500" indent="-571500" algn="l">
              <a:buAutoNum type="romanLcParenBoth"/>
            </a:pPr>
            <a:r>
              <a:rPr lang="en-US" sz="1600" dirty="0">
                <a:latin typeface="Palatino Linotype" panose="02040502050505030304" pitchFamily="18" charset="0"/>
              </a:rPr>
              <a:t>Producing Effective Tables</a:t>
            </a:r>
          </a:p>
          <a:p>
            <a:pPr marL="571500" indent="-571500" algn="l">
              <a:buAutoNum type="romanLcParenBoth"/>
            </a:pPr>
            <a:r>
              <a:rPr lang="en-US" sz="1600" dirty="0">
                <a:latin typeface="Palatino Linotype" panose="02040502050505030304" pitchFamily="18" charset="0"/>
              </a:rPr>
              <a:t>Useful Phrases When Describing Regression Results</a:t>
            </a:r>
          </a:p>
          <a:p>
            <a:pPr marL="571500" indent="-571500" algn="l">
              <a:buAutoNum type="romanLcParenBoth"/>
            </a:pPr>
            <a:r>
              <a:rPr lang="en-US" sz="1600" dirty="0">
                <a:latin typeface="Palatino Linotype" panose="02040502050505030304" pitchFamily="18" charset="0"/>
              </a:rPr>
              <a:t>Thinking about Statistical Significance and Magnitude</a:t>
            </a:r>
          </a:p>
          <a:p>
            <a:pPr marL="571500" indent="-571500" algn="l">
              <a:buAutoNum type="romanLcParenBoth"/>
            </a:pPr>
            <a:r>
              <a:rPr lang="en-US" sz="1600" dirty="0">
                <a:latin typeface="Palatino Linotype" panose="02040502050505030304" pitchFamily="18" charset="0"/>
              </a:rPr>
              <a:t>Data Mining</a:t>
            </a:r>
          </a:p>
          <a:p>
            <a:pPr marL="571500" indent="-571500" algn="l">
              <a:buAutoNum type="romanLcParenBoth"/>
            </a:pPr>
            <a:r>
              <a:rPr lang="en-US" sz="1600" dirty="0">
                <a:latin typeface="Palatino Linotype" panose="02040502050505030304" pitchFamily="18" charset="0"/>
              </a:rPr>
              <a:t>Sensitivity analyses and falsification tests</a:t>
            </a:r>
          </a:p>
        </p:txBody>
      </p:sp>
    </p:spTree>
    <p:extLst>
      <p:ext uri="{BB962C8B-B14F-4D97-AF65-F5344CB8AC3E}">
        <p14:creationId xmlns:p14="http://schemas.microsoft.com/office/powerpoint/2010/main" val="2251890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7BAF6C-BBAF-890F-95CF-2110B22CB8FD}"/>
              </a:ext>
            </a:extLst>
          </p:cNvPr>
          <p:cNvPicPr>
            <a:picLocks noChangeAspect="1"/>
          </p:cNvPicPr>
          <p:nvPr/>
        </p:nvPicPr>
        <p:blipFill>
          <a:blip r:embed="rId2"/>
          <a:stretch>
            <a:fillRect/>
          </a:stretch>
        </p:blipFill>
        <p:spPr>
          <a:xfrm>
            <a:off x="1524000" y="660008"/>
            <a:ext cx="9144000" cy="5043714"/>
          </a:xfrm>
          <a:prstGeom prst="rect">
            <a:avLst/>
          </a:prstGeom>
        </p:spPr>
      </p:pic>
      <p:sp>
        <p:nvSpPr>
          <p:cNvPr id="4" name="TextBox 3">
            <a:extLst>
              <a:ext uri="{FF2B5EF4-FFF2-40B4-BE49-F238E27FC236}">
                <a16:creationId xmlns:a16="http://schemas.microsoft.com/office/drawing/2014/main" id="{0C17FFDA-1BE0-36E8-AC0D-8F9430C18A1B}"/>
              </a:ext>
            </a:extLst>
          </p:cNvPr>
          <p:cNvSpPr txBox="1"/>
          <p:nvPr/>
        </p:nvSpPr>
        <p:spPr>
          <a:xfrm flipH="1">
            <a:off x="222422" y="5950857"/>
            <a:ext cx="9866460" cy="400110"/>
          </a:xfrm>
          <a:prstGeom prst="rect">
            <a:avLst/>
          </a:prstGeom>
          <a:noFill/>
        </p:spPr>
        <p:txBody>
          <a:bodyPr wrap="square" rtlCol="0">
            <a:spAutoFit/>
          </a:bodyPr>
          <a:lstStyle/>
          <a:p>
            <a:pPr>
              <a:defRPr/>
            </a:pPr>
            <a:r>
              <a:rPr lang="en-US" sz="2000" kern="0" dirty="0">
                <a:solidFill>
                  <a:srgbClr val="FF0000"/>
                </a:solidFill>
                <a:latin typeface="Palatino Linotype" panose="02040502050505030304" pitchFamily="18" charset="0"/>
              </a:rPr>
              <a:t>This table is from a recent submission to a top field journal.  What can be improved?   </a:t>
            </a:r>
          </a:p>
        </p:txBody>
      </p:sp>
    </p:spTree>
    <p:extLst>
      <p:ext uri="{BB962C8B-B14F-4D97-AF65-F5344CB8AC3E}">
        <p14:creationId xmlns:p14="http://schemas.microsoft.com/office/powerpoint/2010/main" val="2445461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D8202-3B0A-FFDC-0409-4873A22CB09D}"/>
              </a:ext>
            </a:extLst>
          </p:cNvPr>
          <p:cNvSpPr>
            <a:spLocks noGrp="1"/>
          </p:cNvSpPr>
          <p:nvPr>
            <p:ph type="title"/>
          </p:nvPr>
        </p:nvSpPr>
        <p:spPr>
          <a:xfrm>
            <a:off x="96795" y="313487"/>
            <a:ext cx="10515600" cy="735099"/>
          </a:xfrm>
        </p:spPr>
        <p:txBody>
          <a:bodyPr>
            <a:normAutofit/>
          </a:bodyPr>
          <a:lstStyle/>
          <a:p>
            <a:r>
              <a:rPr lang="en-US" sz="3600" dirty="0">
                <a:latin typeface="Palatino Linotype" panose="02040502050505030304" pitchFamily="18" charset="0"/>
              </a:rPr>
              <a:t>The Introduction</a:t>
            </a:r>
          </a:p>
        </p:txBody>
      </p:sp>
      <p:sp>
        <p:nvSpPr>
          <p:cNvPr id="3" name="Content Placeholder 2">
            <a:extLst>
              <a:ext uri="{FF2B5EF4-FFF2-40B4-BE49-F238E27FC236}">
                <a16:creationId xmlns:a16="http://schemas.microsoft.com/office/drawing/2014/main" id="{2D674D23-DD56-7F61-21FE-CDC8577FA792}"/>
              </a:ext>
            </a:extLst>
          </p:cNvPr>
          <p:cNvSpPr>
            <a:spLocks noGrp="1"/>
          </p:cNvSpPr>
          <p:nvPr>
            <p:ph idx="1"/>
          </p:nvPr>
        </p:nvSpPr>
        <p:spPr>
          <a:xfrm>
            <a:off x="0" y="1253331"/>
            <a:ext cx="12192000" cy="4351338"/>
          </a:xfrm>
        </p:spPr>
        <p:txBody>
          <a:bodyPr>
            <a:normAutofit fontScale="70000" lnSpcReduction="20000"/>
          </a:bodyPr>
          <a:lstStyle/>
          <a:p>
            <a:r>
              <a:rPr lang="en-US" sz="2400" dirty="0">
                <a:latin typeface="Palatino Linotype" panose="02040502050505030304" pitchFamily="18" charset="0"/>
              </a:rPr>
              <a:t>When I went to write my first introduction, I felt overwhelmed. </a:t>
            </a:r>
          </a:p>
          <a:p>
            <a:r>
              <a:rPr lang="en-US" sz="2400" dirty="0">
                <a:latin typeface="Palatino Linotype" panose="02040502050505030304" pitchFamily="18" charset="0"/>
              </a:rPr>
              <a:t>I surrounded myself by well-published and well-written papers…</a:t>
            </a:r>
          </a:p>
          <a:p>
            <a:pPr marL="0" indent="0">
              <a:buNone/>
            </a:pPr>
            <a:endParaRPr lang="en-US" sz="2400" dirty="0">
              <a:latin typeface="Palatino Linotype" panose="02040502050505030304" pitchFamily="18" charset="0"/>
            </a:endParaRPr>
          </a:p>
          <a:p>
            <a:endParaRPr lang="en-US" sz="2400" dirty="0">
              <a:latin typeface="Palatino Linotype" panose="02040502050505030304" pitchFamily="18" charset="0"/>
            </a:endParaRPr>
          </a:p>
          <a:p>
            <a:endParaRPr lang="en-US" sz="2400" dirty="0">
              <a:latin typeface="Palatino Linotype" panose="02040502050505030304" pitchFamily="18" charset="0"/>
            </a:endParaRPr>
          </a:p>
          <a:p>
            <a:endParaRPr lang="en-US" sz="2400" dirty="0">
              <a:latin typeface="Palatino Linotype" panose="02040502050505030304" pitchFamily="18" charset="0"/>
            </a:endParaRPr>
          </a:p>
          <a:p>
            <a:endParaRPr lang="en-US" sz="2400" dirty="0">
              <a:latin typeface="Palatino Linotype" panose="02040502050505030304" pitchFamily="18" charset="0"/>
            </a:endParaRPr>
          </a:p>
          <a:p>
            <a:pPr marL="0" indent="0">
              <a:buNone/>
            </a:pPr>
            <a:endParaRPr lang="en-US" sz="2400" dirty="0">
              <a:latin typeface="Palatino Linotype" panose="02040502050505030304" pitchFamily="18" charset="0"/>
            </a:endParaRPr>
          </a:p>
          <a:p>
            <a:endParaRPr lang="en-US" sz="2400" dirty="0">
              <a:latin typeface="Palatino Linotype" panose="02040502050505030304" pitchFamily="18" charset="0"/>
            </a:endParaRPr>
          </a:p>
          <a:p>
            <a:endParaRPr lang="en-US" sz="2400" dirty="0">
              <a:latin typeface="Palatino Linotype" panose="02040502050505030304" pitchFamily="18" charset="0"/>
            </a:endParaRPr>
          </a:p>
          <a:p>
            <a:r>
              <a:rPr lang="en-US" sz="2400" dirty="0">
                <a:latin typeface="Palatino Linotype" panose="02040502050505030304" pitchFamily="18" charset="0"/>
              </a:rPr>
              <a:t>I learned there is a method to (and template for) writing a good introduction.  </a:t>
            </a:r>
          </a:p>
          <a:p>
            <a:r>
              <a:rPr lang="en-US" sz="2400" dirty="0">
                <a:latin typeface="Palatino Linotype" panose="02040502050505030304" pitchFamily="18" charset="0"/>
              </a:rPr>
              <a:t>Don’t reinvent the wheel</a:t>
            </a:r>
          </a:p>
          <a:p>
            <a:pPr lvl="1"/>
            <a:r>
              <a:rPr lang="en-US" sz="2000" dirty="0">
                <a:latin typeface="Palatino Linotype" panose="02040502050505030304" pitchFamily="18" charset="0"/>
              </a:rPr>
              <a:t>Read some classics</a:t>
            </a:r>
          </a:p>
          <a:p>
            <a:r>
              <a:rPr lang="en-US" sz="2400" dirty="0">
                <a:latin typeface="Palatino Linotype" panose="02040502050505030304" pitchFamily="18" charset="0"/>
              </a:rPr>
              <a:t>Let’s break it down… </a:t>
            </a:r>
          </a:p>
          <a:p>
            <a:endParaRPr lang="en-US" dirty="0"/>
          </a:p>
        </p:txBody>
      </p:sp>
      <p:pic>
        <p:nvPicPr>
          <p:cNvPr id="5" name="Picture 4">
            <a:extLst>
              <a:ext uri="{FF2B5EF4-FFF2-40B4-BE49-F238E27FC236}">
                <a16:creationId xmlns:a16="http://schemas.microsoft.com/office/drawing/2014/main" id="{A11D5E82-F63F-12FD-ECB1-D05ABD87180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16200000">
            <a:off x="4305182" y="458111"/>
            <a:ext cx="2803828" cy="5769936"/>
          </a:xfrm>
          <a:prstGeom prst="rect">
            <a:avLst/>
          </a:prstGeom>
        </p:spPr>
      </p:pic>
    </p:spTree>
    <p:extLst>
      <p:ext uri="{BB962C8B-B14F-4D97-AF65-F5344CB8AC3E}">
        <p14:creationId xmlns:p14="http://schemas.microsoft.com/office/powerpoint/2010/main" val="302943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3EDDDB-B4D1-BDCE-F31C-54F3B1B787E7}"/>
              </a:ext>
            </a:extLst>
          </p:cNvPr>
          <p:cNvPicPr>
            <a:picLocks noChangeAspect="1"/>
          </p:cNvPicPr>
          <p:nvPr/>
        </p:nvPicPr>
        <p:blipFill>
          <a:blip r:embed="rId2"/>
          <a:stretch>
            <a:fillRect/>
          </a:stretch>
        </p:blipFill>
        <p:spPr>
          <a:xfrm>
            <a:off x="1653539" y="1040798"/>
            <a:ext cx="9144000" cy="5043714"/>
          </a:xfrm>
          <a:prstGeom prst="rect">
            <a:avLst/>
          </a:prstGeom>
        </p:spPr>
      </p:pic>
      <p:sp>
        <p:nvSpPr>
          <p:cNvPr id="8" name="TextBox 7">
            <a:extLst>
              <a:ext uri="{FF2B5EF4-FFF2-40B4-BE49-F238E27FC236}">
                <a16:creationId xmlns:a16="http://schemas.microsoft.com/office/drawing/2014/main" id="{46C9D68D-107B-9700-BF5E-D2F8E4C8BA7C}"/>
              </a:ext>
            </a:extLst>
          </p:cNvPr>
          <p:cNvSpPr txBox="1"/>
          <p:nvPr/>
        </p:nvSpPr>
        <p:spPr>
          <a:xfrm flipH="1">
            <a:off x="2514598" y="232720"/>
            <a:ext cx="7421881" cy="369332"/>
          </a:xfrm>
          <a:prstGeom prst="rect">
            <a:avLst/>
          </a:prstGeom>
          <a:noFill/>
        </p:spPr>
        <p:txBody>
          <a:bodyPr wrap="square" rtlCol="0">
            <a:spAutoFit/>
          </a:bodyPr>
          <a:lstStyle/>
          <a:p>
            <a:pPr>
              <a:defRPr/>
            </a:pPr>
            <a:r>
              <a:rPr lang="en-US" kern="0" dirty="0">
                <a:solidFill>
                  <a:srgbClr val="FF0000"/>
                </a:solidFill>
                <a:latin typeface="Palatino Linotype" panose="02040502050505030304" pitchFamily="18" charset="0"/>
                <a:cs typeface="Arial" pitchFamily="34" charset="0"/>
              </a:rPr>
              <a:t>The title could certainly be more informative.</a:t>
            </a:r>
          </a:p>
        </p:txBody>
      </p:sp>
      <p:cxnSp>
        <p:nvCxnSpPr>
          <p:cNvPr id="5" name="Straight Arrow Connector 4">
            <a:extLst>
              <a:ext uri="{FF2B5EF4-FFF2-40B4-BE49-F238E27FC236}">
                <a16:creationId xmlns:a16="http://schemas.microsoft.com/office/drawing/2014/main" id="{2078019B-D2A7-9A65-FC0E-507B4350D81A}"/>
              </a:ext>
            </a:extLst>
          </p:cNvPr>
          <p:cNvCxnSpPr>
            <a:cxnSpLocks/>
          </p:cNvCxnSpPr>
          <p:nvPr/>
        </p:nvCxnSpPr>
        <p:spPr bwMode="auto">
          <a:xfrm>
            <a:off x="4742935" y="587951"/>
            <a:ext cx="331573" cy="452846"/>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 name="TextBox 8">
            <a:extLst>
              <a:ext uri="{FF2B5EF4-FFF2-40B4-BE49-F238E27FC236}">
                <a16:creationId xmlns:a16="http://schemas.microsoft.com/office/drawing/2014/main" id="{4D73A137-CF6D-CC7D-B5F0-96F4913887CF}"/>
              </a:ext>
            </a:extLst>
          </p:cNvPr>
          <p:cNvSpPr txBox="1"/>
          <p:nvPr/>
        </p:nvSpPr>
        <p:spPr>
          <a:xfrm flipH="1">
            <a:off x="2285836" y="6167246"/>
            <a:ext cx="7879403" cy="369332"/>
          </a:xfrm>
          <a:prstGeom prst="rect">
            <a:avLst/>
          </a:prstGeom>
          <a:noFill/>
        </p:spPr>
        <p:txBody>
          <a:bodyPr wrap="square" rtlCol="0">
            <a:spAutoFit/>
          </a:bodyPr>
          <a:lstStyle/>
          <a:p>
            <a:pPr>
              <a:defRPr/>
            </a:pPr>
            <a:r>
              <a:rPr lang="en-US" kern="0" dirty="0">
                <a:solidFill>
                  <a:srgbClr val="FF0000"/>
                </a:solidFill>
                <a:latin typeface="Palatino Linotype" panose="02040502050505030304" pitchFamily="18" charset="0"/>
              </a:rPr>
              <a:t>Were these variable names copy and pasted from the Stata output!?</a:t>
            </a:r>
            <a:endParaRPr lang="en-US" kern="0" dirty="0">
              <a:solidFill>
                <a:srgbClr val="FF0000"/>
              </a:solidFill>
              <a:latin typeface="Palatino Linotype" panose="02040502050505030304" pitchFamily="18" charset="0"/>
              <a:cs typeface="Arial" pitchFamily="34" charset="0"/>
            </a:endParaRPr>
          </a:p>
        </p:txBody>
      </p:sp>
      <p:cxnSp>
        <p:nvCxnSpPr>
          <p:cNvPr id="10" name="Straight Arrow Connector 9">
            <a:extLst>
              <a:ext uri="{FF2B5EF4-FFF2-40B4-BE49-F238E27FC236}">
                <a16:creationId xmlns:a16="http://schemas.microsoft.com/office/drawing/2014/main" id="{A5B23EE8-DC34-FF67-608B-C68500ABD0A2}"/>
              </a:ext>
            </a:extLst>
          </p:cNvPr>
          <p:cNvCxnSpPr>
            <a:cxnSpLocks/>
          </p:cNvCxnSpPr>
          <p:nvPr/>
        </p:nvCxnSpPr>
        <p:spPr bwMode="auto">
          <a:xfrm flipH="1" flipV="1">
            <a:off x="3352800" y="4572001"/>
            <a:ext cx="457200" cy="1614971"/>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0327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3EDDDB-B4D1-BDCE-F31C-54F3B1B787E7}"/>
              </a:ext>
            </a:extLst>
          </p:cNvPr>
          <p:cNvPicPr>
            <a:picLocks noChangeAspect="1"/>
          </p:cNvPicPr>
          <p:nvPr/>
        </p:nvPicPr>
        <p:blipFill>
          <a:blip r:embed="rId2"/>
          <a:stretch>
            <a:fillRect/>
          </a:stretch>
        </p:blipFill>
        <p:spPr>
          <a:xfrm>
            <a:off x="1424940" y="1035326"/>
            <a:ext cx="9144000" cy="5043714"/>
          </a:xfrm>
          <a:prstGeom prst="rect">
            <a:avLst/>
          </a:prstGeom>
        </p:spPr>
      </p:pic>
      <p:sp>
        <p:nvSpPr>
          <p:cNvPr id="9" name="TextBox 8">
            <a:extLst>
              <a:ext uri="{FF2B5EF4-FFF2-40B4-BE49-F238E27FC236}">
                <a16:creationId xmlns:a16="http://schemas.microsoft.com/office/drawing/2014/main" id="{4D73A137-CF6D-CC7D-B5F0-96F4913887CF}"/>
              </a:ext>
            </a:extLst>
          </p:cNvPr>
          <p:cNvSpPr txBox="1"/>
          <p:nvPr/>
        </p:nvSpPr>
        <p:spPr>
          <a:xfrm flipH="1">
            <a:off x="2286000" y="6186972"/>
            <a:ext cx="8983361" cy="646331"/>
          </a:xfrm>
          <a:prstGeom prst="rect">
            <a:avLst/>
          </a:prstGeom>
          <a:noFill/>
        </p:spPr>
        <p:txBody>
          <a:bodyPr wrap="square" rtlCol="0">
            <a:spAutoFit/>
          </a:bodyPr>
          <a:lstStyle/>
          <a:p>
            <a:pPr>
              <a:defRPr/>
            </a:pPr>
            <a:r>
              <a:rPr lang="en-US" kern="0" dirty="0">
                <a:solidFill>
                  <a:srgbClr val="FF0000"/>
                </a:solidFill>
                <a:latin typeface="Palatino Linotype" panose="02040502050505030304" pitchFamily="18" charset="0"/>
              </a:rPr>
              <a:t>What is the treatment?  Use the notes to provide some sense of what is being estimated and how.  Notes to tables should allow them to “stand alone.”</a:t>
            </a:r>
            <a:endParaRPr lang="en-US" kern="0" dirty="0">
              <a:solidFill>
                <a:srgbClr val="FF0000"/>
              </a:solidFill>
              <a:latin typeface="Palatino Linotype" panose="02040502050505030304" pitchFamily="18" charset="0"/>
              <a:cs typeface="Arial" pitchFamily="34" charset="0"/>
            </a:endParaRPr>
          </a:p>
        </p:txBody>
      </p:sp>
      <p:cxnSp>
        <p:nvCxnSpPr>
          <p:cNvPr id="10" name="Straight Arrow Connector 9">
            <a:extLst>
              <a:ext uri="{FF2B5EF4-FFF2-40B4-BE49-F238E27FC236}">
                <a16:creationId xmlns:a16="http://schemas.microsoft.com/office/drawing/2014/main" id="{A5B23EE8-DC34-FF67-608B-C68500ABD0A2}"/>
              </a:ext>
            </a:extLst>
          </p:cNvPr>
          <p:cNvCxnSpPr>
            <a:cxnSpLocks/>
          </p:cNvCxnSpPr>
          <p:nvPr/>
        </p:nvCxnSpPr>
        <p:spPr bwMode="auto">
          <a:xfrm flipH="1" flipV="1">
            <a:off x="3657600" y="5714743"/>
            <a:ext cx="304800" cy="472228"/>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1" name="TextBox 10">
            <a:extLst>
              <a:ext uri="{FF2B5EF4-FFF2-40B4-BE49-F238E27FC236}">
                <a16:creationId xmlns:a16="http://schemas.microsoft.com/office/drawing/2014/main" id="{21AF3979-1754-50BA-5A62-363EECE1A5D4}"/>
              </a:ext>
            </a:extLst>
          </p:cNvPr>
          <p:cNvSpPr txBox="1"/>
          <p:nvPr/>
        </p:nvSpPr>
        <p:spPr>
          <a:xfrm flipH="1">
            <a:off x="2252871" y="85835"/>
            <a:ext cx="7421881" cy="369332"/>
          </a:xfrm>
          <a:prstGeom prst="rect">
            <a:avLst/>
          </a:prstGeom>
          <a:noFill/>
        </p:spPr>
        <p:txBody>
          <a:bodyPr wrap="square" rtlCol="0">
            <a:spAutoFit/>
          </a:bodyPr>
          <a:lstStyle/>
          <a:p>
            <a:pPr>
              <a:defRPr/>
            </a:pPr>
            <a:r>
              <a:rPr lang="en-US" kern="0" dirty="0">
                <a:solidFill>
                  <a:srgbClr val="FF0000"/>
                </a:solidFill>
                <a:latin typeface="Palatino Linotype" panose="02040502050505030304" pitchFamily="18" charset="0"/>
                <a:cs typeface="Arial" pitchFamily="34" charset="0"/>
              </a:rPr>
              <a:t>In general, the table is too cluttered.  There is too much going on... </a:t>
            </a:r>
          </a:p>
        </p:txBody>
      </p:sp>
      <p:cxnSp>
        <p:nvCxnSpPr>
          <p:cNvPr id="12" name="Straight Arrow Connector 11">
            <a:extLst>
              <a:ext uri="{FF2B5EF4-FFF2-40B4-BE49-F238E27FC236}">
                <a16:creationId xmlns:a16="http://schemas.microsoft.com/office/drawing/2014/main" id="{FF0254FC-02A6-AB82-C632-90B73575ED2B}"/>
              </a:ext>
            </a:extLst>
          </p:cNvPr>
          <p:cNvCxnSpPr>
            <a:cxnSpLocks/>
          </p:cNvCxnSpPr>
          <p:nvPr/>
        </p:nvCxnSpPr>
        <p:spPr bwMode="auto">
          <a:xfrm flipH="1">
            <a:off x="8229600" y="1342417"/>
            <a:ext cx="1011352" cy="1705583"/>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 name="Rectangle 1">
            <a:extLst>
              <a:ext uri="{FF2B5EF4-FFF2-40B4-BE49-F238E27FC236}">
                <a16:creationId xmlns:a16="http://schemas.microsoft.com/office/drawing/2014/main" id="{35DA60C7-71FC-FE14-4F69-AD2037A442A7}"/>
              </a:ext>
            </a:extLst>
          </p:cNvPr>
          <p:cNvSpPr/>
          <p:nvPr/>
        </p:nvSpPr>
        <p:spPr>
          <a:xfrm>
            <a:off x="10568940" y="85835"/>
            <a:ext cx="1863009" cy="1256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8B93619-FC6F-919B-B0C0-C70471DF34B8}"/>
              </a:ext>
            </a:extLst>
          </p:cNvPr>
          <p:cNvSpPr txBox="1"/>
          <p:nvPr/>
        </p:nvSpPr>
        <p:spPr>
          <a:xfrm flipH="1">
            <a:off x="8886082" y="419087"/>
            <a:ext cx="2905328" cy="923330"/>
          </a:xfrm>
          <a:prstGeom prst="rect">
            <a:avLst/>
          </a:prstGeom>
          <a:noFill/>
        </p:spPr>
        <p:txBody>
          <a:bodyPr wrap="square" rtlCol="0">
            <a:spAutoFit/>
          </a:bodyPr>
          <a:lstStyle/>
          <a:p>
            <a:pPr>
              <a:defRPr/>
            </a:pPr>
            <a:r>
              <a:rPr lang="en-US" kern="0" dirty="0">
                <a:solidFill>
                  <a:srgbClr val="FF0000"/>
                </a:solidFill>
                <a:latin typeface="Palatino Linotype" panose="02040502050505030304" pitchFamily="18" charset="0"/>
              </a:rPr>
              <a:t>Measure in 1000s of $s.  </a:t>
            </a:r>
          </a:p>
          <a:p>
            <a:pPr>
              <a:defRPr/>
            </a:pPr>
            <a:r>
              <a:rPr lang="en-US" kern="0" dirty="0">
                <a:solidFill>
                  <a:srgbClr val="FF0000"/>
                </a:solidFill>
                <a:latin typeface="Palatino Linotype" panose="02040502050505030304" pitchFamily="18" charset="0"/>
              </a:rPr>
              <a:t>I don’t need to know the effect down to the penny</a:t>
            </a:r>
          </a:p>
        </p:txBody>
      </p:sp>
    </p:spTree>
    <p:extLst>
      <p:ext uri="{BB962C8B-B14F-4D97-AF65-F5344CB8AC3E}">
        <p14:creationId xmlns:p14="http://schemas.microsoft.com/office/powerpoint/2010/main" val="46536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58031717"/>
              </p:ext>
            </p:extLst>
          </p:nvPr>
        </p:nvGraphicFramePr>
        <p:xfrm>
          <a:off x="2286001" y="953311"/>
          <a:ext cx="7238999" cy="5212603"/>
        </p:xfrm>
        <a:graphic>
          <a:graphicData uri="http://schemas.openxmlformats.org/drawingml/2006/table">
            <a:tbl>
              <a:tblPr firstRow="1" bandRow="1">
                <a:tableStyleId>{F5AB1C69-6EDB-4FF4-983F-18BD219EF322}</a:tableStyleId>
              </a:tblPr>
              <a:tblGrid>
                <a:gridCol w="1905000">
                  <a:extLst>
                    <a:ext uri="{9D8B030D-6E8A-4147-A177-3AD203B41FA5}">
                      <a16:colId xmlns:a16="http://schemas.microsoft.com/office/drawing/2014/main" val="20000"/>
                    </a:ext>
                  </a:extLst>
                </a:gridCol>
                <a:gridCol w="2078327">
                  <a:extLst>
                    <a:ext uri="{9D8B030D-6E8A-4147-A177-3AD203B41FA5}">
                      <a16:colId xmlns:a16="http://schemas.microsoft.com/office/drawing/2014/main" val="20001"/>
                    </a:ext>
                  </a:extLst>
                </a:gridCol>
                <a:gridCol w="3255672">
                  <a:extLst>
                    <a:ext uri="{9D8B030D-6E8A-4147-A177-3AD203B41FA5}">
                      <a16:colId xmlns:a16="http://schemas.microsoft.com/office/drawing/2014/main" val="20002"/>
                    </a:ext>
                  </a:extLst>
                </a:gridCol>
              </a:tblGrid>
              <a:tr h="773182">
                <a:tc gridSpan="3">
                  <a:txBody>
                    <a:bodyPr/>
                    <a:lstStyle/>
                    <a:p>
                      <a:pPr algn="ctr"/>
                      <a:r>
                        <a:rPr lang="en-US" sz="2000" baseline="0" dirty="0">
                          <a:solidFill>
                            <a:srgbClr val="000000"/>
                          </a:solidFill>
                          <a:latin typeface="Times New Roman"/>
                          <a:cs typeface="Times New Roman"/>
                        </a:rPr>
                        <a:t>Table 1. Years of schooling and hourly wages</a:t>
                      </a:r>
                      <a:r>
                        <a:rPr lang="en-US" sz="2400" baseline="0" dirty="0">
                          <a:solidFill>
                            <a:srgbClr val="FF0000"/>
                          </a:solidFill>
                          <a:latin typeface="Times New Roman"/>
                          <a:cs typeface="Times New Roman"/>
                        </a:rPr>
                        <a:t>:</a:t>
                      </a:r>
                      <a:r>
                        <a:rPr lang="en-US" sz="2000" baseline="0" dirty="0">
                          <a:solidFill>
                            <a:srgbClr val="FF0000"/>
                          </a:solidFill>
                          <a:latin typeface="Times New Roman"/>
                          <a:cs typeface="Times New Roman"/>
                        </a:rPr>
                        <a:t> Sample restricted to Danish respondents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881428">
                <a:tc>
                  <a:txBody>
                    <a:bodyPr/>
                    <a:lstStyle/>
                    <a:p>
                      <a:endParaRPr lang="en-US" sz="17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en-US" sz="1700" i="0" baseline="0" dirty="0">
                          <a:solidFill>
                            <a:schemeClr val="tx1"/>
                          </a:solidFill>
                          <a:latin typeface="Times New Roman"/>
                          <a:cs typeface="Times New Roman"/>
                        </a:rPr>
                        <a:t>  </a:t>
                      </a:r>
                      <a:endParaRPr lang="en-US" sz="800" i="0" baseline="0" dirty="0">
                        <a:solidFill>
                          <a:schemeClr val="tx1"/>
                        </a:solidFill>
                        <a:latin typeface="Times New Roman"/>
                        <a:cs typeface="Times New Roman"/>
                      </a:endParaRPr>
                    </a:p>
                    <a:p>
                      <a:pPr algn="l"/>
                      <a:r>
                        <a:rPr lang="en-US" sz="1700" i="0" baseline="0" dirty="0">
                          <a:solidFill>
                            <a:schemeClr val="tx1"/>
                          </a:solidFill>
                          <a:latin typeface="Times New Roman"/>
                          <a:cs typeface="Times New Roman"/>
                        </a:rPr>
                        <a:t>              Men</a:t>
                      </a:r>
                      <a:r>
                        <a:rPr lang="en-US" sz="1700" i="0" dirty="0">
                          <a:solidFill>
                            <a:schemeClr val="tx1"/>
                          </a:solidFill>
                          <a:latin typeface="Times New Roman"/>
                          <a:cs typeface="Times New Roman"/>
                        </a:rPr>
                        <a:t>                                          Women </a:t>
                      </a:r>
                    </a:p>
                    <a:p>
                      <a:pPr algn="l"/>
                      <a:r>
                        <a:rPr lang="en-US" sz="1700" i="1" baseline="0" dirty="0">
                          <a:solidFill>
                            <a:schemeClr val="tx1"/>
                          </a:solidFill>
                          <a:latin typeface="Times New Roman"/>
                          <a:cs typeface="Times New Roman"/>
                        </a:rPr>
                        <a:t>   wages        ln(wages)                wages           ln(wages)</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19900">
                <a:tc>
                  <a:txBody>
                    <a:bodyPr/>
                    <a:lstStyle/>
                    <a:p>
                      <a:r>
                        <a:rPr lang="en-US" sz="1700" i="1" baseline="0" dirty="0">
                          <a:solidFill>
                            <a:schemeClr val="tx1"/>
                          </a:solidFill>
                          <a:latin typeface="Times New Roman"/>
                          <a:cs typeface="Times New Roman"/>
                        </a:rPr>
                        <a:t>Schooling</a:t>
                      </a:r>
                      <a:endParaRPr lang="en-US" sz="1700" i="1"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5.64           </a:t>
                      </a:r>
                      <a:r>
                        <a:rPr lang="en-US" sz="1800" baseline="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.054</a:t>
                      </a:r>
                      <a:r>
                        <a:rPr lang="en-US" sz="1800" baseline="30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0" marR="0" algn="ctr">
                        <a:lnSpc>
                          <a:spcPct val="115000"/>
                        </a:lnSpc>
                        <a:spcBef>
                          <a:spcPts val="0"/>
                        </a:spcBef>
                        <a:spcAft>
                          <a:spcPts val="0"/>
                        </a:spcAft>
                      </a:pPr>
                      <a:r>
                        <a:rPr lang="en-US" sz="1800" baseline="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(5.11)           (.030)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7.83</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aseline="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.094</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baseline="30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(3.55)            (.007)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185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700" i="0" dirty="0">
                        <a:solidFill>
                          <a:schemeClr val="tx1"/>
                        </a:solidFill>
                        <a:latin typeface="Times New Roman"/>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700" i="0" dirty="0">
                          <a:solidFill>
                            <a:schemeClr val="tx1"/>
                          </a:solidFill>
                          <a:latin typeface="Times New Roman"/>
                          <a:cs typeface="Times New Roman"/>
                        </a:rPr>
                        <a:t>Observations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solidFill>
                          <a:schemeClr val="tx1"/>
                        </a:solidFill>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solidFill>
                            <a:schemeClr val="tx1"/>
                          </a:solidFill>
                          <a:latin typeface="Times New Roman"/>
                          <a:cs typeface="Times New Roman"/>
                        </a:rPr>
                        <a:t>   12,385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700" dirty="0">
                        <a:latin typeface="Times New Roman"/>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700" dirty="0">
                          <a:latin typeface="Times New Roman"/>
                          <a:cs typeface="Times New Roman"/>
                        </a:rPr>
                        <a:t>      12,012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16491">
                <a:tc gridSpan="3">
                  <a:txBody>
                    <a:bodyPr/>
                    <a:lstStyle/>
                    <a:p>
                      <a:endParaRPr lang="en-US" sz="8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70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700" dirty="0">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103056">
                <a:tc gridSpan="3">
                  <a:txBody>
                    <a:bodyPr/>
                    <a:lstStyle/>
                    <a:p>
                      <a:r>
                        <a:rPr lang="en-US" sz="1400" i="0" baseline="0" dirty="0">
                          <a:solidFill>
                            <a:schemeClr val="tx1"/>
                          </a:solidFill>
                          <a:latin typeface="Times New Roman"/>
                          <a:cs typeface="Times New Roman"/>
                        </a:rPr>
                        <a:t>Notes: The sample is restricted to CHAT respondents ages 25-45 from Colorado, Nebraska, and Iowa whose wage was greater than or equal to $3.25 per hour.  Each column reports an estimate from a separate OLS regression of wages on years of schooling.  Controls include race, ethnicity, marital status, union status, years of experience, tenure at current job, and firm size.  Standard errors clustered at the state level are reported in parentheses.  </a:t>
                      </a:r>
                    </a:p>
                    <a:p>
                      <a:endParaRPr lang="en-US" sz="1400" i="0" baseline="0" dirty="0">
                        <a:solidFill>
                          <a:schemeClr val="tx1"/>
                        </a:solidFill>
                        <a:latin typeface="Times New Roman"/>
                        <a:cs typeface="Times New Roman"/>
                      </a:endParaRPr>
                    </a:p>
                    <a:p>
                      <a:r>
                        <a:rPr lang="en-US" sz="1400" i="0" baseline="0" dirty="0">
                          <a:solidFill>
                            <a:schemeClr val="tx1"/>
                          </a:solidFill>
                          <a:latin typeface="Times New Roman"/>
                          <a:cs typeface="Times New Roman"/>
                        </a:rPr>
                        <a:t>* Statistically significant at the 10% level; ** at the 5% level; *** at the 1% level.</a:t>
                      </a:r>
                    </a:p>
                    <a:p>
                      <a:endParaRPr lang="en-US" sz="1600" i="0" baseline="0" dirty="0">
                        <a:solidFill>
                          <a:schemeClr val="tx1"/>
                        </a:solidFill>
                        <a:latin typeface="Times New Roman"/>
                        <a:cs typeface="Times New Roman"/>
                      </a:endParaRPr>
                    </a:p>
                    <a:p>
                      <a:endParaRPr lang="en-US" sz="1600" i="0" dirty="0">
                        <a:solidFill>
                          <a:schemeClr val="tx1"/>
                        </a:solidFill>
                        <a:latin typeface="Times New Roman"/>
                        <a:cs typeface="Times New Roman"/>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pPr algn="ctr"/>
                      <a:endParaRPr lang="en-US"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TextBox 3">
            <a:extLst>
              <a:ext uri="{FF2B5EF4-FFF2-40B4-BE49-F238E27FC236}">
                <a16:creationId xmlns:a16="http://schemas.microsoft.com/office/drawing/2014/main" id="{289DBD39-2311-C63B-11AC-AFCE575AE263}"/>
              </a:ext>
            </a:extLst>
          </p:cNvPr>
          <p:cNvSpPr txBox="1"/>
          <p:nvPr/>
        </p:nvSpPr>
        <p:spPr>
          <a:xfrm flipH="1">
            <a:off x="2286001" y="312484"/>
            <a:ext cx="7421881" cy="369332"/>
          </a:xfrm>
          <a:prstGeom prst="rect">
            <a:avLst/>
          </a:prstGeom>
          <a:noFill/>
        </p:spPr>
        <p:txBody>
          <a:bodyPr wrap="square" rtlCol="0">
            <a:spAutoFit/>
          </a:bodyPr>
          <a:lstStyle/>
          <a:p>
            <a:pPr>
              <a:defRPr/>
            </a:pPr>
            <a:r>
              <a:rPr lang="en-US" kern="0" dirty="0">
                <a:solidFill>
                  <a:srgbClr val="FF0000"/>
                </a:solidFill>
                <a:latin typeface="Palatino Linotype" panose="02040502050505030304" pitchFamily="18" charset="0"/>
              </a:rPr>
              <a:t>Period here instead of colon</a:t>
            </a:r>
          </a:p>
        </p:txBody>
      </p:sp>
      <p:cxnSp>
        <p:nvCxnSpPr>
          <p:cNvPr id="6" name="Straight Arrow Connector 5">
            <a:extLst>
              <a:ext uri="{FF2B5EF4-FFF2-40B4-BE49-F238E27FC236}">
                <a16:creationId xmlns:a16="http://schemas.microsoft.com/office/drawing/2014/main" id="{AC7F5F80-44CD-C850-366A-F1A2E5187889}"/>
              </a:ext>
            </a:extLst>
          </p:cNvPr>
          <p:cNvCxnSpPr>
            <a:cxnSpLocks/>
          </p:cNvCxnSpPr>
          <p:nvPr/>
        </p:nvCxnSpPr>
        <p:spPr bwMode="auto">
          <a:xfrm flipH="1">
            <a:off x="3276600" y="692086"/>
            <a:ext cx="152400" cy="450914"/>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 name="TextBox 6">
            <a:extLst>
              <a:ext uri="{FF2B5EF4-FFF2-40B4-BE49-F238E27FC236}">
                <a16:creationId xmlns:a16="http://schemas.microsoft.com/office/drawing/2014/main" id="{542F633B-EFBE-4828-B603-5790D1050B3D}"/>
              </a:ext>
            </a:extLst>
          </p:cNvPr>
          <p:cNvSpPr txBox="1"/>
          <p:nvPr/>
        </p:nvSpPr>
        <p:spPr>
          <a:xfrm flipH="1">
            <a:off x="7884088" y="6057807"/>
            <a:ext cx="3064886" cy="646331"/>
          </a:xfrm>
          <a:prstGeom prst="rect">
            <a:avLst/>
          </a:prstGeom>
          <a:noFill/>
        </p:spPr>
        <p:txBody>
          <a:bodyPr wrap="square" rtlCol="0">
            <a:spAutoFit/>
          </a:bodyPr>
          <a:lstStyle/>
          <a:p>
            <a:pPr>
              <a:defRPr/>
            </a:pPr>
            <a:r>
              <a:rPr lang="en-US" kern="0" dirty="0">
                <a:solidFill>
                  <a:srgbClr val="FF0000"/>
                </a:solidFill>
                <a:latin typeface="Palatino Linotype" panose="02040502050505030304" pitchFamily="18" charset="0"/>
              </a:rPr>
              <a:t>Now you can use a colon here</a:t>
            </a:r>
          </a:p>
        </p:txBody>
      </p:sp>
      <p:cxnSp>
        <p:nvCxnSpPr>
          <p:cNvPr id="8" name="Straight Arrow Connector 7">
            <a:extLst>
              <a:ext uri="{FF2B5EF4-FFF2-40B4-BE49-F238E27FC236}">
                <a16:creationId xmlns:a16="http://schemas.microsoft.com/office/drawing/2014/main" id="{390DD787-0307-A454-E6BB-02150726070F}"/>
              </a:ext>
            </a:extLst>
          </p:cNvPr>
          <p:cNvCxnSpPr>
            <a:cxnSpLocks/>
          </p:cNvCxnSpPr>
          <p:nvPr/>
        </p:nvCxnSpPr>
        <p:spPr bwMode="auto">
          <a:xfrm flipH="1" flipV="1">
            <a:off x="7363838" y="1400783"/>
            <a:ext cx="1867248" cy="4657024"/>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 name="TextBox 2">
            <a:extLst>
              <a:ext uri="{FF2B5EF4-FFF2-40B4-BE49-F238E27FC236}">
                <a16:creationId xmlns:a16="http://schemas.microsoft.com/office/drawing/2014/main" id="{6FDE6261-6B4C-6469-E795-A36A0C6D0A79}"/>
              </a:ext>
            </a:extLst>
          </p:cNvPr>
          <p:cNvSpPr txBox="1"/>
          <p:nvPr/>
        </p:nvSpPr>
        <p:spPr>
          <a:xfrm flipH="1">
            <a:off x="267140" y="1769519"/>
            <a:ext cx="1829515" cy="1754326"/>
          </a:xfrm>
          <a:prstGeom prst="rect">
            <a:avLst/>
          </a:prstGeom>
          <a:noFill/>
        </p:spPr>
        <p:txBody>
          <a:bodyPr wrap="square" rtlCol="0">
            <a:spAutoFit/>
          </a:bodyPr>
          <a:lstStyle/>
          <a:p>
            <a:pPr>
              <a:defRPr/>
            </a:pPr>
            <a:r>
              <a:rPr lang="en-US" kern="0" dirty="0">
                <a:solidFill>
                  <a:srgbClr val="FF0000"/>
                </a:solidFill>
                <a:latin typeface="Palatino Linotype" panose="02040502050505030304" pitchFamily="18" charset="0"/>
              </a:rPr>
              <a:t>Keep the table uncluttered.  Don’t report the estimated coefficients of the controls.  </a:t>
            </a:r>
          </a:p>
        </p:txBody>
      </p:sp>
      <p:sp>
        <p:nvSpPr>
          <p:cNvPr id="9" name="TextBox 8">
            <a:extLst>
              <a:ext uri="{FF2B5EF4-FFF2-40B4-BE49-F238E27FC236}">
                <a16:creationId xmlns:a16="http://schemas.microsoft.com/office/drawing/2014/main" id="{AE721543-B7EC-E93F-608B-623EEF60A721}"/>
              </a:ext>
            </a:extLst>
          </p:cNvPr>
          <p:cNvSpPr txBox="1"/>
          <p:nvPr/>
        </p:nvSpPr>
        <p:spPr>
          <a:xfrm flipH="1">
            <a:off x="115330" y="5765073"/>
            <a:ext cx="7595286" cy="646331"/>
          </a:xfrm>
          <a:prstGeom prst="rect">
            <a:avLst/>
          </a:prstGeom>
          <a:noFill/>
        </p:spPr>
        <p:txBody>
          <a:bodyPr wrap="square" rtlCol="0">
            <a:spAutoFit/>
          </a:bodyPr>
          <a:lstStyle/>
          <a:p>
            <a:pPr>
              <a:defRPr/>
            </a:pPr>
            <a:r>
              <a:rPr lang="en-US" kern="0" dirty="0">
                <a:solidFill>
                  <a:srgbClr val="FF0000"/>
                </a:solidFill>
                <a:latin typeface="Palatino Linotype" panose="02040502050505030304" pitchFamily="18" charset="0"/>
              </a:rPr>
              <a:t>Ideally, you provide enough information in the notes to the table so that the reader can interpret the estimates without having to read the text.</a:t>
            </a:r>
          </a:p>
        </p:txBody>
      </p:sp>
      <p:cxnSp>
        <p:nvCxnSpPr>
          <p:cNvPr id="10" name="Straight Arrow Connector 9">
            <a:extLst>
              <a:ext uri="{FF2B5EF4-FFF2-40B4-BE49-F238E27FC236}">
                <a16:creationId xmlns:a16="http://schemas.microsoft.com/office/drawing/2014/main" id="{C23FD1A9-7FF3-7BF2-8C69-29A41FBA76A9}"/>
              </a:ext>
            </a:extLst>
          </p:cNvPr>
          <p:cNvCxnSpPr>
            <a:cxnSpLocks/>
          </p:cNvCxnSpPr>
          <p:nvPr/>
        </p:nvCxnSpPr>
        <p:spPr bwMode="auto">
          <a:xfrm flipV="1">
            <a:off x="1476633" y="5098473"/>
            <a:ext cx="809368" cy="786146"/>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 name="TextBox 1">
            <a:extLst>
              <a:ext uri="{FF2B5EF4-FFF2-40B4-BE49-F238E27FC236}">
                <a16:creationId xmlns:a16="http://schemas.microsoft.com/office/drawing/2014/main" id="{0943694B-A14C-F090-EA04-CBF07D94C007}"/>
              </a:ext>
            </a:extLst>
          </p:cNvPr>
          <p:cNvSpPr txBox="1"/>
          <p:nvPr/>
        </p:nvSpPr>
        <p:spPr>
          <a:xfrm>
            <a:off x="9905999" y="2380735"/>
            <a:ext cx="2121243" cy="2031325"/>
          </a:xfrm>
          <a:prstGeom prst="rect">
            <a:avLst/>
          </a:prstGeom>
          <a:noFill/>
        </p:spPr>
        <p:txBody>
          <a:bodyPr wrap="square" rtlCol="0">
            <a:spAutoFit/>
          </a:bodyPr>
          <a:lstStyle/>
          <a:p>
            <a:r>
              <a:rPr lang="en-US" dirty="0">
                <a:solidFill>
                  <a:srgbClr val="FF0000"/>
                </a:solidFill>
                <a:latin typeface="Palatino Linotype" panose="02040502050505030304" pitchFamily="18" charset="0"/>
              </a:rPr>
              <a:t>Can anyone find the mistake that Dan Rees (who I will happily throw under the bus) made in this table!?</a:t>
            </a:r>
          </a:p>
        </p:txBody>
      </p:sp>
    </p:spTree>
    <p:extLst>
      <p:ext uri="{BB962C8B-B14F-4D97-AF65-F5344CB8AC3E}">
        <p14:creationId xmlns:p14="http://schemas.microsoft.com/office/powerpoint/2010/main" val="331561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3" grpId="0"/>
      <p:bldP spid="9" grpId="0"/>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3891038-5332-5695-2F51-834EACB1D3AA}"/>
              </a:ext>
            </a:extLst>
          </p:cNvPr>
          <p:cNvSpPr/>
          <p:nvPr/>
        </p:nvSpPr>
        <p:spPr>
          <a:xfrm>
            <a:off x="8686800" y="914400"/>
            <a:ext cx="2133600" cy="457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prstClr val="white"/>
              </a:solidFill>
              <a:latin typeface="Calibri" panose="020F0502020204030204"/>
            </a:endParaRPr>
          </a:p>
        </p:txBody>
      </p:sp>
      <p:sp>
        <p:nvSpPr>
          <p:cNvPr id="4" name="Rectangle 3">
            <a:extLst>
              <a:ext uri="{FF2B5EF4-FFF2-40B4-BE49-F238E27FC236}">
                <a16:creationId xmlns:a16="http://schemas.microsoft.com/office/drawing/2014/main" id="{96DCB6CB-BC1B-FD70-CE69-2A95EA38E3CD}"/>
              </a:ext>
            </a:extLst>
          </p:cNvPr>
          <p:cNvSpPr/>
          <p:nvPr/>
        </p:nvSpPr>
        <p:spPr>
          <a:xfrm>
            <a:off x="2218038" y="465559"/>
            <a:ext cx="8229600" cy="395173"/>
          </a:xfrm>
          <a:prstGeom prst="rect">
            <a:avLst/>
          </a:prstGeom>
        </p:spPr>
        <p:txBody>
          <a:bodyPr wrap="square">
            <a:spAutoFit/>
          </a:bodyPr>
          <a:lstStyle/>
          <a:p>
            <a:pPr eaLnBrk="0" hangingPunct="0">
              <a:lnSpc>
                <a:spcPct val="80000"/>
              </a:lnSpc>
              <a:spcBef>
                <a:spcPct val="20000"/>
              </a:spcBef>
              <a:defRPr/>
            </a:pPr>
            <a:r>
              <a:rPr lang="en-US" altLang="en-US" sz="2400" b="1" kern="0" dirty="0">
                <a:solidFill>
                  <a:prstClr val="black"/>
                </a:solidFill>
                <a:latin typeface="Palatino Linotype" panose="02040502050505030304" pitchFamily="18" charset="0"/>
              </a:rPr>
              <a:t>Useful Phrases When Describing Regression Results</a:t>
            </a:r>
          </a:p>
        </p:txBody>
      </p:sp>
      <p:sp>
        <p:nvSpPr>
          <p:cNvPr id="5" name="Rectangle 4">
            <a:extLst>
              <a:ext uri="{FF2B5EF4-FFF2-40B4-BE49-F238E27FC236}">
                <a16:creationId xmlns:a16="http://schemas.microsoft.com/office/drawing/2014/main" id="{75F3188D-4121-7C65-63F6-151482449FE3}"/>
              </a:ext>
            </a:extLst>
          </p:cNvPr>
          <p:cNvSpPr/>
          <p:nvPr/>
        </p:nvSpPr>
        <p:spPr>
          <a:xfrm>
            <a:off x="1981200" y="1371600"/>
            <a:ext cx="8229600" cy="6124754"/>
          </a:xfrm>
          <a:prstGeom prst="rect">
            <a:avLst/>
          </a:prstGeom>
        </p:spPr>
        <p:txBody>
          <a:bodyPr wrap="square">
            <a:spAutoFit/>
          </a:bodyPr>
          <a:lstStyle/>
          <a:p>
            <a:pPr marL="342900" indent="-342900" eaLnBrk="0" hangingPunct="0">
              <a:lnSpc>
                <a:spcPct val="80000"/>
              </a:lnSpc>
              <a:spcBef>
                <a:spcPct val="20000"/>
              </a:spcBef>
              <a:buFont typeface="Arial" panose="020B0604020202020204" pitchFamily="34" charset="0"/>
              <a:buChar char="•"/>
              <a:defRPr/>
            </a:pPr>
            <a:r>
              <a:rPr lang="en-US" altLang="en-US" sz="2000" kern="0" dirty="0">
                <a:solidFill>
                  <a:prstClr val="black"/>
                </a:solidFill>
                <a:latin typeface="Palatino Linotype" panose="02040502050505030304" pitchFamily="18" charset="0"/>
              </a:rPr>
              <a:t>I find evidence of a negative relationship between years of schooling and earnings. </a:t>
            </a:r>
          </a:p>
          <a:p>
            <a:pPr eaLnBrk="0" hangingPunct="0">
              <a:lnSpc>
                <a:spcPct val="80000"/>
              </a:lnSpc>
              <a:spcBef>
                <a:spcPct val="20000"/>
              </a:spcBef>
              <a:defRPr/>
            </a:pPr>
            <a:endParaRPr lang="en-US" altLang="en-US" sz="2000" kern="0" dirty="0">
              <a:solidFill>
                <a:prstClr val="black"/>
              </a:solidFill>
              <a:latin typeface="Palatino Linotype" panose="02040502050505030304" pitchFamily="18" charset="0"/>
            </a:endParaRPr>
          </a:p>
          <a:p>
            <a:pPr marL="342900" indent="-342900" eaLnBrk="0" hangingPunct="0">
              <a:lnSpc>
                <a:spcPct val="80000"/>
              </a:lnSpc>
              <a:spcBef>
                <a:spcPct val="20000"/>
              </a:spcBef>
              <a:buFont typeface="Arial" panose="020B0604020202020204" pitchFamily="34" charset="0"/>
              <a:buChar char="•"/>
              <a:defRPr/>
            </a:pPr>
            <a:r>
              <a:rPr lang="en-US" altLang="en-US" sz="2000" kern="0" dirty="0">
                <a:solidFill>
                  <a:prstClr val="black"/>
                </a:solidFill>
                <a:latin typeface="Palatino Linotype" panose="02040502050505030304" pitchFamily="18" charset="0"/>
              </a:rPr>
              <a:t>The results suggest that schooling is negatively related to earnings. </a:t>
            </a:r>
          </a:p>
          <a:p>
            <a:pPr eaLnBrk="0" hangingPunct="0">
              <a:lnSpc>
                <a:spcPct val="80000"/>
              </a:lnSpc>
              <a:spcBef>
                <a:spcPct val="20000"/>
              </a:spcBef>
              <a:defRPr/>
            </a:pPr>
            <a:endParaRPr lang="en-US" altLang="en-US" sz="2000" kern="0" dirty="0">
              <a:solidFill>
                <a:prstClr val="black"/>
              </a:solidFill>
              <a:latin typeface="Palatino Linotype" panose="02040502050505030304" pitchFamily="18" charset="0"/>
            </a:endParaRPr>
          </a:p>
          <a:p>
            <a:pPr marL="342900" indent="-342900" eaLnBrk="0" hangingPunct="0">
              <a:lnSpc>
                <a:spcPct val="80000"/>
              </a:lnSpc>
              <a:spcBef>
                <a:spcPct val="20000"/>
              </a:spcBef>
              <a:buFont typeface="Arial" panose="020B0604020202020204" pitchFamily="34" charset="0"/>
              <a:buChar char="•"/>
              <a:defRPr/>
            </a:pPr>
            <a:r>
              <a:rPr lang="en-US" altLang="en-US" sz="2000" kern="0" dirty="0">
                <a:solidFill>
                  <a:prstClr val="black"/>
                </a:solidFill>
                <a:latin typeface="Palatino Linotype" panose="02040502050505030304" pitchFamily="18" charset="0"/>
              </a:rPr>
              <a:t>Consistent with the hypothesis that educational attainment affects earnings, I find that...</a:t>
            </a:r>
          </a:p>
          <a:p>
            <a:pPr eaLnBrk="0" hangingPunct="0">
              <a:lnSpc>
                <a:spcPct val="80000"/>
              </a:lnSpc>
              <a:spcBef>
                <a:spcPct val="20000"/>
              </a:spcBef>
              <a:defRPr/>
            </a:pPr>
            <a:endParaRPr lang="en-US" altLang="en-US" sz="2000" kern="0" dirty="0">
              <a:solidFill>
                <a:prstClr val="black"/>
              </a:solidFill>
              <a:latin typeface="Palatino Linotype" panose="02040502050505030304" pitchFamily="18" charset="0"/>
            </a:endParaRPr>
          </a:p>
          <a:p>
            <a:pPr marL="342900" indent="-342900" eaLnBrk="0" hangingPunct="0">
              <a:lnSpc>
                <a:spcPct val="80000"/>
              </a:lnSpc>
              <a:spcBef>
                <a:spcPct val="20000"/>
              </a:spcBef>
              <a:buFont typeface="Arial" panose="020B0604020202020204" pitchFamily="34" charset="0"/>
              <a:buChar char="•"/>
              <a:defRPr/>
            </a:pPr>
            <a:r>
              <a:rPr lang="en-US" altLang="en-US" sz="2000" kern="0" dirty="0">
                <a:solidFill>
                  <a:prstClr val="black"/>
                </a:solidFill>
                <a:latin typeface="Palatino Linotype" panose="02040502050505030304" pitchFamily="18" charset="0"/>
              </a:rPr>
              <a:t>A one-year increase in schooling is associated with a 6.8 percent increase in earnings.</a:t>
            </a:r>
          </a:p>
          <a:p>
            <a:pPr eaLnBrk="0" hangingPunct="0">
              <a:lnSpc>
                <a:spcPct val="80000"/>
              </a:lnSpc>
              <a:spcBef>
                <a:spcPct val="20000"/>
              </a:spcBef>
              <a:defRPr/>
            </a:pPr>
            <a:endParaRPr lang="en-US" altLang="en-US" sz="2000" kern="0" dirty="0">
              <a:solidFill>
                <a:prstClr val="black"/>
              </a:solidFill>
              <a:latin typeface="Palatino Linotype" panose="02040502050505030304" pitchFamily="18" charset="0"/>
            </a:endParaRPr>
          </a:p>
          <a:p>
            <a:pPr marL="342900" indent="-342900" eaLnBrk="0" hangingPunct="0">
              <a:lnSpc>
                <a:spcPct val="80000"/>
              </a:lnSpc>
              <a:spcBef>
                <a:spcPct val="20000"/>
              </a:spcBef>
              <a:buFont typeface="Arial" panose="020B0604020202020204" pitchFamily="34" charset="0"/>
              <a:buChar char="•"/>
              <a:defRPr/>
            </a:pPr>
            <a:r>
              <a:rPr lang="en-US" altLang="en-US" sz="2000" kern="0" dirty="0">
                <a:solidFill>
                  <a:prstClr val="black"/>
                </a:solidFill>
                <a:latin typeface="Palatino Linotype" panose="02040502050505030304" pitchFamily="18" charset="0"/>
              </a:rPr>
              <a:t>The estimate of </a:t>
            </a:r>
            <a:r>
              <a:rPr lang="el-GR" altLang="en-US" sz="2000" i="1" kern="0" dirty="0">
                <a:solidFill>
                  <a:prstClr val="black"/>
                </a:solidFill>
                <a:latin typeface="Palatino Linotype" panose="02040502050505030304" pitchFamily="18" charset="0"/>
              </a:rPr>
              <a:t>β</a:t>
            </a:r>
            <a:r>
              <a:rPr lang="en-US" altLang="en-US" sz="2000" i="1" kern="0" dirty="0">
                <a:solidFill>
                  <a:prstClr val="black"/>
                </a:solidFill>
                <a:latin typeface="Palatino Linotype" panose="02040502050505030304" pitchFamily="18" charset="0"/>
              </a:rPr>
              <a:t> </a:t>
            </a:r>
            <a:r>
              <a:rPr lang="en-US" altLang="en-US" sz="2000" kern="0" dirty="0">
                <a:solidFill>
                  <a:prstClr val="black"/>
                </a:solidFill>
                <a:latin typeface="Palatino Linotype" panose="02040502050505030304" pitchFamily="18" charset="0"/>
              </a:rPr>
              <a:t>is</a:t>
            </a:r>
            <a:r>
              <a:rPr lang="en-US" altLang="en-US" sz="2000" i="1" kern="0" dirty="0">
                <a:solidFill>
                  <a:prstClr val="black"/>
                </a:solidFill>
                <a:latin typeface="Palatino Linotype" panose="02040502050505030304" pitchFamily="18" charset="0"/>
              </a:rPr>
              <a:t> </a:t>
            </a:r>
            <a:r>
              <a:rPr lang="en-US" altLang="en-US" sz="2000" kern="0" dirty="0">
                <a:solidFill>
                  <a:prstClr val="black"/>
                </a:solidFill>
                <a:latin typeface="Palatino Linotype" panose="02040502050505030304" pitchFamily="18" charset="0"/>
              </a:rPr>
              <a:t>.068, suggesting that an additional year of schooling leads to a 6.8 percent increase in earnings. </a:t>
            </a:r>
          </a:p>
          <a:p>
            <a:pPr eaLnBrk="0" hangingPunct="0">
              <a:lnSpc>
                <a:spcPct val="80000"/>
              </a:lnSpc>
              <a:spcBef>
                <a:spcPct val="20000"/>
              </a:spcBef>
              <a:defRPr/>
            </a:pPr>
            <a:endParaRPr lang="en-US" altLang="en-US" sz="2000" kern="0" dirty="0">
              <a:solidFill>
                <a:prstClr val="black"/>
              </a:solidFill>
              <a:latin typeface="Palatino Linotype" panose="02040502050505030304" pitchFamily="18" charset="0"/>
            </a:endParaRPr>
          </a:p>
          <a:p>
            <a:pPr marL="342900" indent="-342900" eaLnBrk="0" hangingPunct="0">
              <a:lnSpc>
                <a:spcPct val="80000"/>
              </a:lnSpc>
              <a:spcBef>
                <a:spcPct val="20000"/>
              </a:spcBef>
              <a:buFont typeface="Arial" panose="020B0604020202020204" pitchFamily="34" charset="0"/>
              <a:buChar char="•"/>
              <a:defRPr/>
            </a:pPr>
            <a:r>
              <a:rPr lang="en-US" altLang="en-US" sz="2000" kern="0" dirty="0">
                <a:solidFill>
                  <a:prstClr val="black"/>
                </a:solidFill>
                <a:latin typeface="Palatino Linotype" panose="02040502050505030304" pitchFamily="18" charset="0"/>
              </a:rPr>
              <a:t>The estimated effect of an additional year of schooling on earnings is positive 6.8 percent.   </a:t>
            </a:r>
            <a:endParaRPr lang="en-US" altLang="en-US" sz="2000" i="1" kern="0" dirty="0">
              <a:solidFill>
                <a:prstClr val="black"/>
              </a:solidFill>
              <a:latin typeface="Palatino Linotype" panose="02040502050505030304" pitchFamily="18" charset="0"/>
            </a:endParaRPr>
          </a:p>
          <a:p>
            <a:pPr eaLnBrk="0" hangingPunct="0">
              <a:lnSpc>
                <a:spcPct val="80000"/>
              </a:lnSpc>
              <a:spcBef>
                <a:spcPct val="20000"/>
              </a:spcBef>
              <a:defRPr/>
            </a:pPr>
            <a:endParaRPr lang="en-US" altLang="en-US" sz="2400" kern="0" dirty="0">
              <a:solidFill>
                <a:prstClr val="black"/>
              </a:solidFill>
            </a:endParaRPr>
          </a:p>
          <a:p>
            <a:pPr eaLnBrk="0" hangingPunct="0">
              <a:lnSpc>
                <a:spcPct val="80000"/>
              </a:lnSpc>
              <a:spcBef>
                <a:spcPct val="20000"/>
              </a:spcBef>
              <a:defRPr/>
            </a:pPr>
            <a:endParaRPr lang="en-US" altLang="en-US" sz="2400" kern="0" dirty="0">
              <a:solidFill>
                <a:prstClr val="black"/>
              </a:solidFill>
            </a:endParaRPr>
          </a:p>
          <a:p>
            <a:pPr eaLnBrk="0" hangingPunct="0">
              <a:lnSpc>
                <a:spcPct val="80000"/>
              </a:lnSpc>
              <a:spcBef>
                <a:spcPct val="20000"/>
              </a:spcBef>
              <a:defRPr/>
            </a:pPr>
            <a:endParaRPr lang="en-US" altLang="en-US" sz="2400" kern="0" dirty="0">
              <a:solidFill>
                <a:prstClr val="black"/>
              </a:solidFill>
            </a:endParaRPr>
          </a:p>
          <a:p>
            <a:pPr eaLnBrk="0" hangingPunct="0">
              <a:lnSpc>
                <a:spcPct val="80000"/>
              </a:lnSpc>
              <a:spcBef>
                <a:spcPct val="20000"/>
              </a:spcBef>
              <a:defRPr/>
            </a:pPr>
            <a:r>
              <a:rPr lang="en-US" altLang="en-US" sz="2400" kern="0" dirty="0">
                <a:solidFill>
                  <a:prstClr val="black"/>
                </a:solidFill>
              </a:rPr>
              <a:t> </a:t>
            </a:r>
          </a:p>
        </p:txBody>
      </p:sp>
    </p:spTree>
    <p:extLst>
      <p:ext uri="{BB962C8B-B14F-4D97-AF65-F5344CB8AC3E}">
        <p14:creationId xmlns:p14="http://schemas.microsoft.com/office/powerpoint/2010/main" val="47458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500" fill="hold"/>
                                        <p:tgtEl>
                                          <p:spTgt spid="5">
                                            <p:txEl>
                                              <p:pRg st="8" end="8"/>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 calcmode="lin" valueType="num">
                                      <p:cBhvr additive="base">
                                        <p:cTn id="37" dur="500" fill="hold"/>
                                        <p:tgtEl>
                                          <p:spTgt spid="5">
                                            <p:txEl>
                                              <p:pRg st="10" end="1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EE847F-889B-CCDB-A343-74845E1D7975}"/>
              </a:ext>
            </a:extLst>
          </p:cNvPr>
          <p:cNvSpPr/>
          <p:nvPr/>
        </p:nvSpPr>
        <p:spPr>
          <a:xfrm>
            <a:off x="1865871" y="1299520"/>
            <a:ext cx="8830962" cy="6815392"/>
          </a:xfrm>
          <a:prstGeom prst="rect">
            <a:avLst/>
          </a:prstGeom>
        </p:spPr>
        <p:txBody>
          <a:bodyPr wrap="square">
            <a:spAutoFit/>
          </a:bodyPr>
          <a:lstStyle/>
          <a:p>
            <a:pPr marL="342900" indent="-342900" eaLnBrk="0" hangingPunct="0">
              <a:lnSpc>
                <a:spcPct val="80000"/>
              </a:lnSpc>
              <a:spcBef>
                <a:spcPct val="20000"/>
              </a:spcBef>
              <a:buFont typeface="Arial" panose="020B0604020202020204" pitchFamily="34" charset="0"/>
              <a:buChar char="•"/>
              <a:defRPr/>
            </a:pPr>
            <a:r>
              <a:rPr lang="en-US" altLang="en-US" sz="2400" kern="0" dirty="0">
                <a:solidFill>
                  <a:prstClr val="black"/>
                </a:solidFill>
                <a:latin typeface="Palatino Linotype" panose="02040502050505030304" pitchFamily="18" charset="0"/>
              </a:rPr>
              <a:t>Not being clear about the units</a:t>
            </a:r>
          </a:p>
          <a:p>
            <a:pPr marL="342900" indent="-342900" eaLnBrk="0" hangingPunct="0">
              <a:lnSpc>
                <a:spcPct val="80000"/>
              </a:lnSpc>
              <a:spcBef>
                <a:spcPct val="20000"/>
              </a:spcBef>
              <a:buFont typeface="Arial" panose="020B0604020202020204" pitchFamily="34" charset="0"/>
              <a:buChar char="•"/>
              <a:defRPr/>
            </a:pPr>
            <a:endParaRPr lang="en-US" altLang="en-US" sz="2400" kern="0" dirty="0">
              <a:solidFill>
                <a:prstClr val="black"/>
              </a:solidFill>
              <a:latin typeface="Palatino Linotype" panose="02040502050505030304" pitchFamily="18" charset="0"/>
            </a:endParaRPr>
          </a:p>
          <a:p>
            <a:pPr marL="342900" indent="-342900" eaLnBrk="0" hangingPunct="0">
              <a:lnSpc>
                <a:spcPct val="80000"/>
              </a:lnSpc>
              <a:spcBef>
                <a:spcPct val="20000"/>
              </a:spcBef>
              <a:buFont typeface="Arial" panose="020B0604020202020204" pitchFamily="34" charset="0"/>
              <a:buChar char="•"/>
              <a:defRPr/>
            </a:pPr>
            <a:r>
              <a:rPr lang="en-US" altLang="en-US" sz="2400" kern="0" dirty="0">
                <a:solidFill>
                  <a:prstClr val="black"/>
                </a:solidFill>
                <a:latin typeface="Palatino Linotype" panose="02040502050505030304" pitchFamily="18" charset="0"/>
              </a:rPr>
              <a:t>Focusing solely on statistical significance (i.e., stargazing)</a:t>
            </a:r>
          </a:p>
          <a:p>
            <a:pPr eaLnBrk="0" hangingPunct="0">
              <a:lnSpc>
                <a:spcPct val="80000"/>
              </a:lnSpc>
              <a:spcBef>
                <a:spcPct val="20000"/>
              </a:spcBef>
              <a:defRPr/>
            </a:pPr>
            <a:r>
              <a:rPr lang="en-US" altLang="en-US" sz="2400" kern="0" dirty="0">
                <a:solidFill>
                  <a:prstClr val="black"/>
                </a:solidFill>
                <a:latin typeface="Palatino Linotype" panose="02040502050505030304" pitchFamily="18" charset="0"/>
              </a:rPr>
              <a:t>	</a:t>
            </a:r>
            <a:r>
              <a:rPr lang="en-US" sz="2400" kern="0" dirty="0">
                <a:solidFill>
                  <a:sysClr val="windowText" lastClr="000000"/>
                </a:solidFill>
                <a:latin typeface="Palatino Linotype" panose="02040502050505030304" pitchFamily="18" charset="0"/>
              </a:rPr>
              <a:t> </a:t>
            </a:r>
            <a:r>
              <a:rPr lang="en-US" sz="2000" kern="0" dirty="0">
                <a:solidFill>
                  <a:sysClr val="windowText" lastClr="000000"/>
                </a:solidFill>
                <a:latin typeface="Palatino Linotype" panose="02040502050505030304" pitchFamily="18" charset="0"/>
              </a:rPr>
              <a:t>It is essential not to confuse the statistical usage of "significant" with 	the everyday usage. In everyday usage, 	"significant" means "of 	practical importance," or simply "important." In statistical usage, 	"significant" means "signifying a characteristic of the population 	from which the sample is drawn," regardless of whether the 	characteristic is important. (Wallis and Roberts 1965, p. 385)</a:t>
            </a:r>
            <a:endParaRPr lang="en-US" altLang="en-US" sz="2000" kern="0" dirty="0">
              <a:solidFill>
                <a:prstClr val="black"/>
              </a:solidFill>
              <a:latin typeface="Palatino Linotype" panose="02040502050505030304" pitchFamily="18" charset="0"/>
            </a:endParaRPr>
          </a:p>
          <a:p>
            <a:pPr eaLnBrk="0" hangingPunct="0">
              <a:lnSpc>
                <a:spcPct val="80000"/>
              </a:lnSpc>
              <a:spcBef>
                <a:spcPct val="20000"/>
              </a:spcBef>
              <a:defRPr/>
            </a:pPr>
            <a:endParaRPr lang="en-US" altLang="en-US" sz="2400" kern="0" dirty="0">
              <a:solidFill>
                <a:prstClr val="black"/>
              </a:solidFill>
              <a:latin typeface="Palatino Linotype" panose="02040502050505030304" pitchFamily="18" charset="0"/>
            </a:endParaRPr>
          </a:p>
          <a:p>
            <a:pPr marL="342900" indent="-342900" eaLnBrk="0" hangingPunct="0">
              <a:lnSpc>
                <a:spcPct val="80000"/>
              </a:lnSpc>
              <a:spcBef>
                <a:spcPct val="20000"/>
              </a:spcBef>
              <a:buFont typeface="Arial" panose="020B0604020202020204" pitchFamily="34" charset="0"/>
              <a:buChar char="•"/>
              <a:defRPr/>
            </a:pPr>
            <a:r>
              <a:rPr lang="en-US" altLang="en-US" sz="2400" kern="0" dirty="0">
                <a:solidFill>
                  <a:prstClr val="black"/>
                </a:solidFill>
                <a:latin typeface="Palatino Linotype" panose="02040502050505030304" pitchFamily="18" charset="0"/>
              </a:rPr>
              <a:t>Not characterizing magnitudes</a:t>
            </a:r>
          </a:p>
          <a:p>
            <a:pPr marL="800100" lvl="1" indent="-342900" eaLnBrk="0" hangingPunct="0">
              <a:lnSpc>
                <a:spcPct val="80000"/>
              </a:lnSpc>
              <a:spcBef>
                <a:spcPct val="20000"/>
              </a:spcBef>
              <a:buFont typeface="Arial" panose="020B0604020202020204" pitchFamily="34" charset="0"/>
              <a:buChar char="•"/>
              <a:defRPr/>
            </a:pPr>
            <a:r>
              <a:rPr lang="en-US" altLang="en-US" kern="0" dirty="0">
                <a:solidFill>
                  <a:prstClr val="black"/>
                </a:solidFill>
                <a:latin typeface="Palatino Linotype" panose="02040502050505030304" pitchFamily="18" charset="0"/>
              </a:rPr>
              <a:t>This can be hard, but we will provide some suggestions</a:t>
            </a:r>
          </a:p>
          <a:p>
            <a:pPr eaLnBrk="0" hangingPunct="0">
              <a:lnSpc>
                <a:spcPct val="80000"/>
              </a:lnSpc>
              <a:spcBef>
                <a:spcPct val="20000"/>
              </a:spcBef>
              <a:defRPr/>
            </a:pPr>
            <a:endParaRPr lang="en-US" altLang="en-US" sz="2400" kern="0" dirty="0">
              <a:solidFill>
                <a:prstClr val="black"/>
              </a:solidFill>
              <a:latin typeface="Palatino Linotype" panose="02040502050505030304" pitchFamily="18" charset="0"/>
            </a:endParaRPr>
          </a:p>
          <a:p>
            <a:pPr marL="342900" indent="-342900" eaLnBrk="0" hangingPunct="0">
              <a:lnSpc>
                <a:spcPct val="80000"/>
              </a:lnSpc>
              <a:spcBef>
                <a:spcPct val="20000"/>
              </a:spcBef>
              <a:buFont typeface="Arial" panose="020B0604020202020204" pitchFamily="34" charset="0"/>
              <a:buChar char="•"/>
              <a:defRPr/>
            </a:pPr>
            <a:r>
              <a:rPr lang="en-US" altLang="en-US" sz="2400" kern="0" dirty="0">
                <a:solidFill>
                  <a:prstClr val="black"/>
                </a:solidFill>
                <a:latin typeface="Palatino Linotype" panose="02040502050505030304" pitchFamily="18" charset="0"/>
              </a:rPr>
              <a:t>Careless interpretations (e.g., do not confuse “percent” and “percentage point”) </a:t>
            </a:r>
          </a:p>
          <a:p>
            <a:pPr eaLnBrk="0" hangingPunct="0">
              <a:lnSpc>
                <a:spcPct val="80000"/>
              </a:lnSpc>
              <a:spcBef>
                <a:spcPct val="20000"/>
              </a:spcBef>
              <a:defRPr/>
            </a:pPr>
            <a:endParaRPr lang="en-US" altLang="en-US" sz="2000" kern="0" dirty="0">
              <a:solidFill>
                <a:prstClr val="black"/>
              </a:solidFill>
            </a:endParaRPr>
          </a:p>
          <a:p>
            <a:pPr marL="342900" indent="-342900" eaLnBrk="0" hangingPunct="0">
              <a:lnSpc>
                <a:spcPct val="80000"/>
              </a:lnSpc>
              <a:spcBef>
                <a:spcPct val="20000"/>
              </a:spcBef>
              <a:buFont typeface="Arial" panose="020B0604020202020204" pitchFamily="34" charset="0"/>
              <a:buChar char="•"/>
              <a:defRPr/>
            </a:pPr>
            <a:endParaRPr lang="en-US" altLang="en-US" sz="2400" kern="0" dirty="0">
              <a:solidFill>
                <a:prstClr val="black"/>
              </a:solidFill>
            </a:endParaRPr>
          </a:p>
          <a:p>
            <a:pPr eaLnBrk="0" hangingPunct="0">
              <a:lnSpc>
                <a:spcPct val="80000"/>
              </a:lnSpc>
              <a:spcBef>
                <a:spcPct val="20000"/>
              </a:spcBef>
              <a:defRPr/>
            </a:pPr>
            <a:endParaRPr lang="en-US" altLang="en-US" sz="2400" kern="0" dirty="0">
              <a:solidFill>
                <a:prstClr val="black"/>
              </a:solidFill>
            </a:endParaRPr>
          </a:p>
          <a:p>
            <a:pPr eaLnBrk="0" hangingPunct="0">
              <a:lnSpc>
                <a:spcPct val="80000"/>
              </a:lnSpc>
              <a:spcBef>
                <a:spcPct val="20000"/>
              </a:spcBef>
              <a:defRPr/>
            </a:pPr>
            <a:endParaRPr lang="en-US" altLang="en-US" sz="2400" kern="0" dirty="0">
              <a:solidFill>
                <a:prstClr val="black"/>
              </a:solidFill>
            </a:endParaRPr>
          </a:p>
          <a:p>
            <a:pPr eaLnBrk="0" hangingPunct="0">
              <a:lnSpc>
                <a:spcPct val="80000"/>
              </a:lnSpc>
              <a:spcBef>
                <a:spcPct val="20000"/>
              </a:spcBef>
              <a:defRPr/>
            </a:pPr>
            <a:r>
              <a:rPr lang="en-US" altLang="en-US" sz="2400" kern="0" dirty="0">
                <a:solidFill>
                  <a:prstClr val="black"/>
                </a:solidFill>
              </a:rPr>
              <a:t> </a:t>
            </a:r>
          </a:p>
        </p:txBody>
      </p:sp>
      <p:sp>
        <p:nvSpPr>
          <p:cNvPr id="5" name="Rectangle 4">
            <a:extLst>
              <a:ext uri="{FF2B5EF4-FFF2-40B4-BE49-F238E27FC236}">
                <a16:creationId xmlns:a16="http://schemas.microsoft.com/office/drawing/2014/main" id="{45FB5AF6-5AD8-0F09-D6C2-6F2E459A13D0}"/>
              </a:ext>
            </a:extLst>
          </p:cNvPr>
          <p:cNvSpPr/>
          <p:nvPr/>
        </p:nvSpPr>
        <p:spPr>
          <a:xfrm>
            <a:off x="1132703" y="609600"/>
            <a:ext cx="8229600" cy="395173"/>
          </a:xfrm>
          <a:prstGeom prst="rect">
            <a:avLst/>
          </a:prstGeom>
        </p:spPr>
        <p:txBody>
          <a:bodyPr wrap="square">
            <a:spAutoFit/>
          </a:bodyPr>
          <a:lstStyle/>
          <a:p>
            <a:pPr eaLnBrk="0" hangingPunct="0">
              <a:lnSpc>
                <a:spcPct val="80000"/>
              </a:lnSpc>
              <a:spcBef>
                <a:spcPct val="20000"/>
              </a:spcBef>
              <a:defRPr/>
            </a:pPr>
            <a:r>
              <a:rPr lang="en-US" altLang="en-US" sz="2400" b="1" kern="0" dirty="0">
                <a:solidFill>
                  <a:prstClr val="black"/>
                </a:solidFill>
                <a:latin typeface="Palatino Linotype" panose="02040502050505030304" pitchFamily="18" charset="0"/>
              </a:rPr>
              <a:t>Common Pitfalls When Describing Regression Results</a:t>
            </a:r>
          </a:p>
        </p:txBody>
      </p:sp>
    </p:spTree>
    <p:extLst>
      <p:ext uri="{BB962C8B-B14F-4D97-AF65-F5344CB8AC3E}">
        <p14:creationId xmlns:p14="http://schemas.microsoft.com/office/powerpoint/2010/main" val="241518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 calcmode="lin" valueType="num">
                                      <p:cBhvr additive="base">
                                        <p:cTn id="2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 calcmode="lin" valueType="num">
                                      <p:cBhvr additive="base">
                                        <p:cTn id="2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 calcmode="lin" valueType="num">
                                      <p:cBhvr additive="base">
                                        <p:cTn id="3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D361B108-9D22-E6A5-0DBF-66CA52926E31}"/>
              </a:ext>
            </a:extLst>
          </p:cNvPr>
          <p:cNvGraphicFramePr>
            <a:graphicFrameLocks noGrp="1"/>
          </p:cNvGraphicFramePr>
          <p:nvPr/>
        </p:nvGraphicFramePr>
        <p:xfrm>
          <a:off x="3048000" y="1744758"/>
          <a:ext cx="6229350" cy="3170619"/>
        </p:xfrm>
        <a:graphic>
          <a:graphicData uri="http://schemas.openxmlformats.org/drawingml/2006/table">
            <a:tbl>
              <a:tblPr firstRow="1" firstCol="1" bandRow="1"/>
              <a:tblGrid>
                <a:gridCol w="3114675">
                  <a:extLst>
                    <a:ext uri="{9D8B030D-6E8A-4147-A177-3AD203B41FA5}">
                      <a16:colId xmlns:a16="http://schemas.microsoft.com/office/drawing/2014/main" val="20000"/>
                    </a:ext>
                  </a:extLst>
                </a:gridCol>
                <a:gridCol w="3114675">
                  <a:extLst>
                    <a:ext uri="{9D8B030D-6E8A-4147-A177-3AD203B41FA5}">
                      <a16:colId xmlns:a16="http://schemas.microsoft.com/office/drawing/2014/main" val="20001"/>
                    </a:ext>
                  </a:extLst>
                </a:gridCol>
              </a:tblGrid>
              <a:tr h="746919">
                <a:tc gridSpan="2">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0" marR="0" algn="ctr">
                        <a:lnSpc>
                          <a:spcPct val="107000"/>
                        </a:lnSpc>
                        <a:spcBef>
                          <a:spcPts val="0"/>
                        </a:spcBef>
                        <a:spcAft>
                          <a:spcPts val="0"/>
                        </a:spcAft>
                      </a:pPr>
                      <a:r>
                        <a:rPr lang="en-US" sz="1600" b="1" dirty="0">
                          <a:effectLst/>
                          <a:latin typeface="Arial" panose="020B0604020202020204" pitchFamily="34" charset="0"/>
                          <a:ea typeface="Calibri" panose="020F0502020204030204" pitchFamily="34" charset="0"/>
                          <a:cs typeface="Times New Roman" panose="02020603050405020304" pitchFamily="18" charset="0"/>
                        </a:rPr>
                        <a:t>OLS estimates of the relationship between years of schooling and ln(wages)</a:t>
                      </a:r>
                    </a:p>
                    <a:p>
                      <a:pPr marL="0" marR="0" algn="ctr">
                        <a:lnSpc>
                          <a:spcPct val="107000"/>
                        </a:lnSpc>
                        <a:spcBef>
                          <a:spcPts val="0"/>
                        </a:spcBef>
                        <a:spcAft>
                          <a:spcPts val="0"/>
                        </a:spcAft>
                      </a:pP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0" baseline="0" dirty="0">
                          <a:effectLst/>
                          <a:latin typeface="Calibri" panose="020F0502020204030204" pitchFamily="34" charset="0"/>
                          <a:ea typeface="Calibri" panose="020F0502020204030204" pitchFamily="34" charset="0"/>
                          <a:cs typeface="Times New Roman" panose="02020603050405020304" pitchFamily="18" charset="0"/>
                        </a:rPr>
                        <a:t>Insignificant </a:t>
                      </a: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Significant              </a:t>
                      </a:r>
                      <a:endParaRPr lang="en-US" sz="1200" b="1"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0"/>
                  </a:ext>
                </a:extLst>
              </a:tr>
              <a:tr h="822325">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(.131)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10920">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(.00001)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53695">
                <a:tc gridSpan="2">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0" marR="0" algn="just">
                        <a:spcBef>
                          <a:spcPts val="0"/>
                        </a:spcBef>
                        <a:spcAft>
                          <a:spcPts val="0"/>
                        </a:spcAft>
                      </a:pPr>
                      <a:r>
                        <a:rPr lang="en-US" sz="1200" kern="1200" dirty="0">
                          <a:solidFill>
                            <a:srgbClr val="000000"/>
                          </a:solidFill>
                          <a:effectLst/>
                          <a:latin typeface="Arial" panose="020B0604020202020204" pitchFamily="34" charset="0"/>
                          <a:ea typeface="Times New Roman" panose="02020603050405020304" pitchFamily="18" charset="0"/>
                        </a:rPr>
                        <a:t>Note: Standard</a:t>
                      </a:r>
                      <a:r>
                        <a:rPr lang="en-US" sz="1200" kern="1200" baseline="0" dirty="0">
                          <a:solidFill>
                            <a:srgbClr val="000000"/>
                          </a:solidFill>
                          <a:effectLst/>
                          <a:latin typeface="Arial" panose="020B0604020202020204" pitchFamily="34" charset="0"/>
                          <a:ea typeface="Times New Roman" panose="02020603050405020304" pitchFamily="18" charset="0"/>
                        </a:rPr>
                        <a:t> errors are reported in parentheses. </a:t>
                      </a:r>
                      <a:endParaRPr lang="en-US" sz="1200" dirty="0">
                        <a:effectLst/>
                        <a:latin typeface="Calibri" panose="020F0502020204030204" pitchFamily="34" charset="0"/>
                        <a:ea typeface="Times New Roman" panose="02020603050405020304" pitchFamily="18" charset="0"/>
                      </a:endParaRPr>
                    </a:p>
                    <a:p>
                      <a:pPr marL="0" marR="0">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6" name="Rectangle 5">
            <a:extLst>
              <a:ext uri="{FF2B5EF4-FFF2-40B4-BE49-F238E27FC236}">
                <a16:creationId xmlns:a16="http://schemas.microsoft.com/office/drawing/2014/main" id="{6ABCA02D-7A70-A140-7045-97B3D3D5D6A2}"/>
              </a:ext>
            </a:extLst>
          </p:cNvPr>
          <p:cNvSpPr/>
          <p:nvPr/>
        </p:nvSpPr>
        <p:spPr>
          <a:xfrm>
            <a:off x="2161857" y="2971800"/>
            <a:ext cx="513282" cy="369332"/>
          </a:xfrm>
          <a:prstGeom prst="rect">
            <a:avLst/>
          </a:prstGeom>
        </p:spPr>
        <p:txBody>
          <a:bodyPr wrap="none">
            <a:spAutoFit/>
          </a:bodyPr>
          <a:lstStyle/>
          <a:p>
            <a:pPr>
              <a:defRPr/>
            </a:pPr>
            <a:r>
              <a:rPr lang="en-US" kern="0" dirty="0">
                <a:solidFill>
                  <a:prstClr val="black"/>
                </a:solidFill>
              </a:rPr>
              <a:t>BIG</a:t>
            </a:r>
          </a:p>
        </p:txBody>
      </p:sp>
      <p:sp>
        <p:nvSpPr>
          <p:cNvPr id="7" name="Rectangle 6">
            <a:extLst>
              <a:ext uri="{FF2B5EF4-FFF2-40B4-BE49-F238E27FC236}">
                <a16:creationId xmlns:a16="http://schemas.microsoft.com/office/drawing/2014/main" id="{F548E7D5-94DB-BF8A-880D-5F7AA91A3FC9}"/>
              </a:ext>
            </a:extLst>
          </p:cNvPr>
          <p:cNvSpPr/>
          <p:nvPr/>
        </p:nvSpPr>
        <p:spPr>
          <a:xfrm>
            <a:off x="1919803" y="3810000"/>
            <a:ext cx="734496" cy="369332"/>
          </a:xfrm>
          <a:prstGeom prst="rect">
            <a:avLst/>
          </a:prstGeom>
        </p:spPr>
        <p:txBody>
          <a:bodyPr wrap="none">
            <a:spAutoFit/>
          </a:bodyPr>
          <a:lstStyle/>
          <a:p>
            <a:pPr>
              <a:defRPr/>
            </a:pPr>
            <a:r>
              <a:rPr lang="en-US" kern="0" dirty="0">
                <a:solidFill>
                  <a:prstClr val="black"/>
                </a:solidFill>
              </a:rPr>
              <a:t>    </a:t>
            </a:r>
            <a:r>
              <a:rPr lang="en-US" sz="1200" kern="0" dirty="0">
                <a:solidFill>
                  <a:prstClr val="black"/>
                </a:solidFill>
              </a:rPr>
              <a:t>Small</a:t>
            </a:r>
          </a:p>
        </p:txBody>
      </p:sp>
      <p:sp>
        <p:nvSpPr>
          <p:cNvPr id="8" name="Rectangle 7">
            <a:extLst>
              <a:ext uri="{FF2B5EF4-FFF2-40B4-BE49-F238E27FC236}">
                <a16:creationId xmlns:a16="http://schemas.microsoft.com/office/drawing/2014/main" id="{5F1BCC78-E69C-A059-9BE0-48D75EAE35BF}"/>
              </a:ext>
            </a:extLst>
          </p:cNvPr>
          <p:cNvSpPr/>
          <p:nvPr/>
        </p:nvSpPr>
        <p:spPr>
          <a:xfrm>
            <a:off x="3351499" y="304801"/>
            <a:ext cx="5489003" cy="497059"/>
          </a:xfrm>
          <a:prstGeom prst="rect">
            <a:avLst/>
          </a:prstGeom>
        </p:spPr>
        <p:txBody>
          <a:bodyPr wrap="none">
            <a:spAutoFit/>
          </a:bodyPr>
          <a:lstStyle/>
          <a:p>
            <a:pPr algn="ctr" eaLnBrk="0" hangingPunct="0">
              <a:lnSpc>
                <a:spcPct val="80000"/>
              </a:lnSpc>
              <a:spcBef>
                <a:spcPct val="20000"/>
              </a:spcBef>
              <a:defRPr/>
            </a:pPr>
            <a:r>
              <a:rPr lang="en-US" altLang="en-US" sz="3200" b="1" kern="0" dirty="0">
                <a:solidFill>
                  <a:prstClr val="black"/>
                </a:solidFill>
                <a:latin typeface="Palatino Linotype" panose="02040502050505030304" pitchFamily="18" charset="0"/>
                <a:sym typeface="Symbol" panose="05050102010706020507" pitchFamily="18" charset="2"/>
              </a:rPr>
              <a:t>Magnitude and Significance</a:t>
            </a:r>
          </a:p>
        </p:txBody>
      </p:sp>
    </p:spTree>
    <p:extLst>
      <p:ext uri="{BB962C8B-B14F-4D97-AF65-F5344CB8AC3E}">
        <p14:creationId xmlns:p14="http://schemas.microsoft.com/office/powerpoint/2010/main" val="2079246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nvGraphicFramePr>
        <p:xfrm>
          <a:off x="3048000" y="381001"/>
          <a:ext cx="6229350" cy="3170619"/>
        </p:xfrm>
        <a:graphic>
          <a:graphicData uri="http://schemas.openxmlformats.org/drawingml/2006/table">
            <a:tbl>
              <a:tblPr firstRow="1" firstCol="1" bandRow="1"/>
              <a:tblGrid>
                <a:gridCol w="3114675">
                  <a:extLst>
                    <a:ext uri="{9D8B030D-6E8A-4147-A177-3AD203B41FA5}">
                      <a16:colId xmlns:a16="http://schemas.microsoft.com/office/drawing/2014/main" val="20000"/>
                    </a:ext>
                  </a:extLst>
                </a:gridCol>
                <a:gridCol w="3114675">
                  <a:extLst>
                    <a:ext uri="{9D8B030D-6E8A-4147-A177-3AD203B41FA5}">
                      <a16:colId xmlns:a16="http://schemas.microsoft.com/office/drawing/2014/main" val="20001"/>
                    </a:ext>
                  </a:extLst>
                </a:gridCol>
              </a:tblGrid>
              <a:tr h="746919">
                <a:tc gridSpan="2">
                  <a:txBody>
                    <a:bodyPr/>
                    <a:lstStyle/>
                    <a:p>
                      <a:pPr marL="0" marR="0" algn="ctr">
                        <a:lnSpc>
                          <a:spcPct val="107000"/>
                        </a:lnSpc>
                        <a:spcBef>
                          <a:spcPts val="0"/>
                        </a:spcBef>
                        <a:spcAft>
                          <a:spcPts val="0"/>
                        </a:spcAft>
                      </a:pPr>
                      <a:r>
                        <a:rPr lang="en-US" sz="1600" b="1" dirty="0">
                          <a:effectLst/>
                          <a:latin typeface="Arial" panose="020B0604020202020204" pitchFamily="34" charset="0"/>
                          <a:ea typeface="Calibri" panose="020F0502020204030204" pitchFamily="34" charset="0"/>
                          <a:cs typeface="Times New Roman" panose="02020603050405020304" pitchFamily="18" charset="0"/>
                        </a:rPr>
                        <a:t>OLS estimates of the relationship between years of schooling and ln(wages)</a:t>
                      </a:r>
                    </a:p>
                    <a:p>
                      <a:pPr marL="0" marR="0" algn="ctr">
                        <a:lnSpc>
                          <a:spcPct val="107000"/>
                        </a:lnSpc>
                        <a:spcBef>
                          <a:spcPts val="0"/>
                        </a:spcBef>
                        <a:spcAft>
                          <a:spcPts val="0"/>
                        </a:spcAft>
                      </a:pP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0" baseline="0" dirty="0">
                          <a:effectLst/>
                          <a:latin typeface="Calibri" panose="020F0502020204030204" pitchFamily="34" charset="0"/>
                          <a:ea typeface="Calibri" panose="020F0502020204030204" pitchFamily="34" charset="0"/>
                          <a:cs typeface="Times New Roman" panose="02020603050405020304" pitchFamily="18" charset="0"/>
                        </a:rPr>
                        <a:t>Insignificant </a:t>
                      </a: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Significant              </a:t>
                      </a:r>
                      <a:endParaRPr lang="en-US" sz="1200" b="1"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822325">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(.131)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10920">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(.00001)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3695">
                <a:tc gridSpan="2">
                  <a:txBody>
                    <a:bodyPr/>
                    <a:lstStyle/>
                    <a:p>
                      <a:pPr marL="0" marR="0" algn="just">
                        <a:spcBef>
                          <a:spcPts val="0"/>
                        </a:spcBef>
                        <a:spcAft>
                          <a:spcPts val="0"/>
                        </a:spcAft>
                      </a:pPr>
                      <a:r>
                        <a:rPr lang="en-US" sz="1200" kern="1200" dirty="0">
                          <a:solidFill>
                            <a:srgbClr val="000000"/>
                          </a:solidFill>
                          <a:effectLst/>
                          <a:latin typeface="Arial" panose="020B0604020202020204" pitchFamily="34" charset="0"/>
                          <a:ea typeface="Times New Roman" panose="02020603050405020304" pitchFamily="18" charset="0"/>
                        </a:rPr>
                        <a:t>Note: Standard</a:t>
                      </a:r>
                      <a:r>
                        <a:rPr lang="en-US" sz="1200" kern="1200" baseline="0" dirty="0">
                          <a:solidFill>
                            <a:srgbClr val="000000"/>
                          </a:solidFill>
                          <a:effectLst/>
                          <a:latin typeface="Arial" panose="020B0604020202020204" pitchFamily="34" charset="0"/>
                          <a:ea typeface="Times New Roman" panose="02020603050405020304" pitchFamily="18" charset="0"/>
                        </a:rPr>
                        <a:t> errors are reported in parentheses. </a:t>
                      </a:r>
                      <a:endParaRPr lang="en-US" sz="1200" dirty="0">
                        <a:effectLst/>
                        <a:latin typeface="Calibri" panose="020F0502020204030204" pitchFamily="34" charset="0"/>
                        <a:ea typeface="Times New Roman" panose="02020603050405020304" pitchFamily="18" charset="0"/>
                      </a:endParaRPr>
                    </a:p>
                    <a:p>
                      <a:pPr marL="0" marR="0">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13" name="Rectangle 12"/>
          <p:cNvSpPr/>
          <p:nvPr/>
        </p:nvSpPr>
        <p:spPr>
          <a:xfrm>
            <a:off x="2134483" y="1606820"/>
            <a:ext cx="513282" cy="369332"/>
          </a:xfrm>
          <a:prstGeom prst="rect">
            <a:avLst/>
          </a:prstGeom>
        </p:spPr>
        <p:txBody>
          <a:bodyPr wrap="none">
            <a:spAutoFit/>
          </a:bodyPr>
          <a:lstStyle/>
          <a:p>
            <a:pPr>
              <a:defRPr/>
            </a:pPr>
            <a:r>
              <a:rPr lang="en-US" kern="0" dirty="0">
                <a:solidFill>
                  <a:prstClr val="black"/>
                </a:solidFill>
              </a:rPr>
              <a:t>BIG</a:t>
            </a:r>
          </a:p>
        </p:txBody>
      </p:sp>
      <p:sp>
        <p:nvSpPr>
          <p:cNvPr id="15" name="Rectangle 14"/>
          <p:cNvSpPr/>
          <p:nvPr/>
        </p:nvSpPr>
        <p:spPr>
          <a:xfrm>
            <a:off x="2013455" y="2514600"/>
            <a:ext cx="734496" cy="369332"/>
          </a:xfrm>
          <a:prstGeom prst="rect">
            <a:avLst/>
          </a:prstGeom>
        </p:spPr>
        <p:txBody>
          <a:bodyPr wrap="none">
            <a:spAutoFit/>
          </a:bodyPr>
          <a:lstStyle/>
          <a:p>
            <a:pPr>
              <a:defRPr/>
            </a:pPr>
            <a:r>
              <a:rPr lang="en-US" kern="0" dirty="0">
                <a:solidFill>
                  <a:prstClr val="black"/>
                </a:solidFill>
              </a:rPr>
              <a:t>    </a:t>
            </a:r>
            <a:r>
              <a:rPr lang="en-US" sz="1200" kern="0" dirty="0">
                <a:solidFill>
                  <a:prstClr val="black"/>
                </a:solidFill>
              </a:rPr>
              <a:t>Small</a:t>
            </a:r>
          </a:p>
        </p:txBody>
      </p:sp>
      <p:sp>
        <p:nvSpPr>
          <p:cNvPr id="5" name="Oval 4"/>
          <p:cNvSpPr/>
          <p:nvPr/>
        </p:nvSpPr>
        <p:spPr bwMode="auto">
          <a:xfrm>
            <a:off x="1495004" y="1447800"/>
            <a:ext cx="1905000" cy="609600"/>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defRPr/>
            </a:pPr>
            <a:endParaRPr lang="en-US" sz="2400" kern="0">
              <a:solidFill>
                <a:srgbClr val="000000"/>
              </a:solidFill>
              <a:ea typeface="Geneva" pitchFamily="34"/>
              <a:cs typeface="Geneva" pitchFamily="34"/>
            </a:endParaRPr>
          </a:p>
        </p:txBody>
      </p:sp>
      <p:sp>
        <p:nvSpPr>
          <p:cNvPr id="6" name="TextBox 5"/>
          <p:cNvSpPr txBox="1"/>
          <p:nvPr/>
        </p:nvSpPr>
        <p:spPr>
          <a:xfrm flipH="1">
            <a:off x="1565186" y="3728091"/>
            <a:ext cx="8971008" cy="1754326"/>
          </a:xfrm>
          <a:prstGeom prst="rect">
            <a:avLst/>
          </a:prstGeom>
          <a:noFill/>
        </p:spPr>
        <p:txBody>
          <a:bodyPr wrap="square" rtlCol="0">
            <a:spAutoFit/>
          </a:bodyPr>
          <a:lstStyle/>
          <a:p>
            <a:pPr>
              <a:defRPr/>
            </a:pPr>
            <a:r>
              <a:rPr lang="en-US" kern="0" dirty="0">
                <a:solidFill>
                  <a:srgbClr val="FF0000"/>
                </a:solidFill>
                <a:latin typeface="Palatino Linotype" panose="02040502050505030304" pitchFamily="18" charset="0"/>
              </a:rPr>
              <a:t>Why would we characterize these estimates as “BIG”?  Big relative to what?</a:t>
            </a:r>
          </a:p>
          <a:p>
            <a:pPr>
              <a:defRPr/>
            </a:pPr>
            <a:endParaRPr lang="en-US" kern="0" dirty="0">
              <a:solidFill>
                <a:srgbClr val="FF0000"/>
              </a:solidFill>
            </a:endParaRPr>
          </a:p>
          <a:p>
            <a:pPr>
              <a:defRPr/>
            </a:pPr>
            <a:r>
              <a:rPr lang="en-US" kern="0" dirty="0">
                <a:solidFill>
                  <a:srgbClr val="FF0000"/>
                </a:solidFill>
                <a:latin typeface="Palatino Linotype" panose="02040502050505030304" pitchFamily="18" charset="0"/>
              </a:rPr>
              <a:t>You need some way to anchor your estimate and putting its magnitude into context...</a:t>
            </a:r>
          </a:p>
          <a:p>
            <a:pPr>
              <a:defRPr/>
            </a:pPr>
            <a:endParaRPr lang="en-US" kern="0" dirty="0">
              <a:solidFill>
                <a:srgbClr val="FF0000"/>
              </a:solidFill>
            </a:endParaRPr>
          </a:p>
          <a:p>
            <a:pPr>
              <a:defRPr/>
            </a:pPr>
            <a:endParaRPr lang="en-US" kern="0" dirty="0">
              <a:solidFill>
                <a:srgbClr val="FF0000"/>
              </a:solidFill>
            </a:endParaRPr>
          </a:p>
          <a:p>
            <a:pPr>
              <a:defRPr/>
            </a:pPr>
            <a:endParaRPr lang="en-US" kern="0" dirty="0">
              <a:solidFill>
                <a:srgbClr val="FF0000"/>
              </a:solidFill>
            </a:endParaRPr>
          </a:p>
        </p:txBody>
      </p:sp>
    </p:spTree>
    <p:extLst>
      <p:ext uri="{BB962C8B-B14F-4D97-AF65-F5344CB8AC3E}">
        <p14:creationId xmlns:p14="http://schemas.microsoft.com/office/powerpoint/2010/main" val="1137442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nvGraphicFramePr>
        <p:xfrm>
          <a:off x="3048000" y="381001"/>
          <a:ext cx="6229350" cy="3170619"/>
        </p:xfrm>
        <a:graphic>
          <a:graphicData uri="http://schemas.openxmlformats.org/drawingml/2006/table">
            <a:tbl>
              <a:tblPr firstRow="1" firstCol="1" bandRow="1"/>
              <a:tblGrid>
                <a:gridCol w="3114675">
                  <a:extLst>
                    <a:ext uri="{9D8B030D-6E8A-4147-A177-3AD203B41FA5}">
                      <a16:colId xmlns:a16="http://schemas.microsoft.com/office/drawing/2014/main" val="20000"/>
                    </a:ext>
                  </a:extLst>
                </a:gridCol>
                <a:gridCol w="3114675">
                  <a:extLst>
                    <a:ext uri="{9D8B030D-6E8A-4147-A177-3AD203B41FA5}">
                      <a16:colId xmlns:a16="http://schemas.microsoft.com/office/drawing/2014/main" val="20001"/>
                    </a:ext>
                  </a:extLst>
                </a:gridCol>
              </a:tblGrid>
              <a:tr h="746919">
                <a:tc gridSpan="2">
                  <a:txBody>
                    <a:bodyPr/>
                    <a:lstStyle/>
                    <a:p>
                      <a:pPr marL="0" marR="0" algn="ctr">
                        <a:lnSpc>
                          <a:spcPct val="107000"/>
                        </a:lnSpc>
                        <a:spcBef>
                          <a:spcPts val="0"/>
                        </a:spcBef>
                        <a:spcAft>
                          <a:spcPts val="0"/>
                        </a:spcAft>
                      </a:pPr>
                      <a:r>
                        <a:rPr lang="en-US" sz="1600" b="1" dirty="0">
                          <a:effectLst/>
                          <a:latin typeface="Arial" panose="020B0604020202020204" pitchFamily="34" charset="0"/>
                          <a:ea typeface="Calibri" panose="020F0502020204030204" pitchFamily="34" charset="0"/>
                          <a:cs typeface="Times New Roman" panose="02020603050405020304" pitchFamily="18" charset="0"/>
                        </a:rPr>
                        <a:t>OLS estimates of the relationship between years of schooling and ln(wages)</a:t>
                      </a:r>
                    </a:p>
                    <a:p>
                      <a:pPr marL="0" marR="0" algn="ctr">
                        <a:lnSpc>
                          <a:spcPct val="107000"/>
                        </a:lnSpc>
                        <a:spcBef>
                          <a:spcPts val="0"/>
                        </a:spcBef>
                        <a:spcAft>
                          <a:spcPts val="0"/>
                        </a:spcAft>
                      </a:pP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0" baseline="0" dirty="0">
                          <a:effectLst/>
                          <a:latin typeface="Calibri" panose="020F0502020204030204" pitchFamily="34" charset="0"/>
                          <a:ea typeface="Calibri" panose="020F0502020204030204" pitchFamily="34" charset="0"/>
                          <a:cs typeface="Times New Roman" panose="02020603050405020304" pitchFamily="18" charset="0"/>
                        </a:rPr>
                        <a:t>Insignificant </a:t>
                      </a: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Significant              </a:t>
                      </a:r>
                      <a:endParaRPr lang="en-US" sz="1200" b="1"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822325">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(.131)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10920">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(.00001)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3695">
                <a:tc gridSpan="2">
                  <a:txBody>
                    <a:bodyPr/>
                    <a:lstStyle/>
                    <a:p>
                      <a:pPr marL="0" marR="0" algn="just">
                        <a:spcBef>
                          <a:spcPts val="0"/>
                        </a:spcBef>
                        <a:spcAft>
                          <a:spcPts val="0"/>
                        </a:spcAft>
                      </a:pPr>
                      <a:r>
                        <a:rPr lang="en-US" sz="1200" kern="1200" dirty="0">
                          <a:solidFill>
                            <a:srgbClr val="000000"/>
                          </a:solidFill>
                          <a:effectLst/>
                          <a:latin typeface="Arial" panose="020B0604020202020204" pitchFamily="34" charset="0"/>
                          <a:ea typeface="Times New Roman" panose="02020603050405020304" pitchFamily="18" charset="0"/>
                        </a:rPr>
                        <a:t>Note: Standard</a:t>
                      </a:r>
                      <a:r>
                        <a:rPr lang="en-US" sz="1200" kern="1200" baseline="0" dirty="0">
                          <a:solidFill>
                            <a:srgbClr val="000000"/>
                          </a:solidFill>
                          <a:effectLst/>
                          <a:latin typeface="Arial" panose="020B0604020202020204" pitchFamily="34" charset="0"/>
                          <a:ea typeface="Times New Roman" panose="02020603050405020304" pitchFamily="18" charset="0"/>
                        </a:rPr>
                        <a:t> errors are reported in parentheses. </a:t>
                      </a:r>
                      <a:endParaRPr lang="en-US" sz="1200" dirty="0">
                        <a:effectLst/>
                        <a:latin typeface="Calibri" panose="020F0502020204030204" pitchFamily="34" charset="0"/>
                        <a:ea typeface="Times New Roman" panose="02020603050405020304" pitchFamily="18" charset="0"/>
                      </a:endParaRPr>
                    </a:p>
                    <a:p>
                      <a:pPr marL="0" marR="0">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13" name="Rectangle 12"/>
          <p:cNvSpPr/>
          <p:nvPr/>
        </p:nvSpPr>
        <p:spPr>
          <a:xfrm>
            <a:off x="2134483" y="1606820"/>
            <a:ext cx="513282" cy="369332"/>
          </a:xfrm>
          <a:prstGeom prst="rect">
            <a:avLst/>
          </a:prstGeom>
        </p:spPr>
        <p:txBody>
          <a:bodyPr wrap="none">
            <a:spAutoFit/>
          </a:bodyPr>
          <a:lstStyle/>
          <a:p>
            <a:pPr>
              <a:defRPr/>
            </a:pPr>
            <a:r>
              <a:rPr lang="en-US" kern="0" dirty="0">
                <a:solidFill>
                  <a:prstClr val="black"/>
                </a:solidFill>
              </a:rPr>
              <a:t>BIG</a:t>
            </a:r>
          </a:p>
        </p:txBody>
      </p:sp>
      <p:sp>
        <p:nvSpPr>
          <p:cNvPr id="15" name="Rectangle 14"/>
          <p:cNvSpPr/>
          <p:nvPr/>
        </p:nvSpPr>
        <p:spPr>
          <a:xfrm>
            <a:off x="2013455" y="2514600"/>
            <a:ext cx="734496" cy="369332"/>
          </a:xfrm>
          <a:prstGeom prst="rect">
            <a:avLst/>
          </a:prstGeom>
        </p:spPr>
        <p:txBody>
          <a:bodyPr wrap="none">
            <a:spAutoFit/>
          </a:bodyPr>
          <a:lstStyle/>
          <a:p>
            <a:pPr>
              <a:defRPr/>
            </a:pPr>
            <a:r>
              <a:rPr lang="en-US" kern="0" dirty="0">
                <a:solidFill>
                  <a:prstClr val="black"/>
                </a:solidFill>
              </a:rPr>
              <a:t>    </a:t>
            </a:r>
            <a:r>
              <a:rPr lang="en-US" sz="1200" kern="0" dirty="0">
                <a:solidFill>
                  <a:prstClr val="black"/>
                </a:solidFill>
              </a:rPr>
              <a:t>Small</a:t>
            </a:r>
          </a:p>
        </p:txBody>
      </p:sp>
      <p:sp>
        <p:nvSpPr>
          <p:cNvPr id="5" name="Oval 4"/>
          <p:cNvSpPr/>
          <p:nvPr/>
        </p:nvSpPr>
        <p:spPr bwMode="auto">
          <a:xfrm>
            <a:off x="1495004" y="1447800"/>
            <a:ext cx="1905000" cy="609600"/>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defRPr/>
            </a:pPr>
            <a:endParaRPr lang="en-US" sz="2400" kern="0">
              <a:solidFill>
                <a:srgbClr val="000000"/>
              </a:solidFill>
              <a:ea typeface="Geneva" pitchFamily="34"/>
              <a:cs typeface="Geneva" pitchFamily="34"/>
            </a:endParaRPr>
          </a:p>
        </p:txBody>
      </p:sp>
      <p:sp>
        <p:nvSpPr>
          <p:cNvPr id="6" name="TextBox 5"/>
          <p:cNvSpPr txBox="1"/>
          <p:nvPr/>
        </p:nvSpPr>
        <p:spPr>
          <a:xfrm flipH="1">
            <a:off x="1861749" y="3728092"/>
            <a:ext cx="7998942" cy="2585323"/>
          </a:xfrm>
          <a:prstGeom prst="rect">
            <a:avLst/>
          </a:prstGeom>
          <a:noFill/>
        </p:spPr>
        <p:txBody>
          <a:bodyPr wrap="square" rtlCol="0">
            <a:spAutoFit/>
          </a:bodyPr>
          <a:lstStyle/>
          <a:p>
            <a:pPr>
              <a:defRPr/>
            </a:pPr>
            <a:r>
              <a:rPr lang="en-US" kern="0" dirty="0">
                <a:solidFill>
                  <a:srgbClr val="FF0000"/>
                </a:solidFill>
                <a:latin typeface="Palatino Linotype" panose="02040502050505030304" pitchFamily="18" charset="0"/>
              </a:rPr>
              <a:t>Why would we characterize these estimates as “BIG”?  Big relative to what? </a:t>
            </a:r>
          </a:p>
          <a:p>
            <a:pPr>
              <a:defRPr/>
            </a:pPr>
            <a:endParaRPr lang="en-US" kern="0" dirty="0">
              <a:solidFill>
                <a:srgbClr val="FF0000"/>
              </a:solidFill>
            </a:endParaRPr>
          </a:p>
          <a:p>
            <a:pPr>
              <a:defRPr/>
            </a:pPr>
            <a:r>
              <a:rPr lang="en-US" kern="0" dirty="0">
                <a:solidFill>
                  <a:srgbClr val="FF0000"/>
                </a:solidFill>
                <a:latin typeface="Palatino Linotype" panose="02040502050505030304" pitchFamily="18" charset="0"/>
              </a:rPr>
              <a:t>1. Relative to previous estimates of the effect of schooling on wages…Cite the most important studies in this area (e.g., Angrist and Krueger 1991) or refer to a “stylized fact.”</a:t>
            </a:r>
          </a:p>
          <a:p>
            <a:pPr>
              <a:defRPr/>
            </a:pPr>
            <a:endParaRPr lang="en-US" kern="0" dirty="0">
              <a:solidFill>
                <a:srgbClr val="FF0000"/>
              </a:solidFill>
            </a:endParaRPr>
          </a:p>
          <a:p>
            <a:pPr>
              <a:defRPr/>
            </a:pPr>
            <a:endParaRPr lang="en-US" kern="0" dirty="0">
              <a:solidFill>
                <a:srgbClr val="FF0000"/>
              </a:solidFill>
            </a:endParaRPr>
          </a:p>
          <a:p>
            <a:pPr>
              <a:defRPr/>
            </a:pPr>
            <a:endParaRPr lang="en-US" kern="0" dirty="0">
              <a:solidFill>
                <a:srgbClr val="FF0000"/>
              </a:solidFill>
            </a:endParaRPr>
          </a:p>
          <a:p>
            <a:pPr>
              <a:defRPr/>
            </a:pPr>
            <a:endParaRPr lang="en-US" kern="0" dirty="0">
              <a:solidFill>
                <a:srgbClr val="FF0000"/>
              </a:solidFill>
            </a:endParaRPr>
          </a:p>
        </p:txBody>
      </p:sp>
    </p:spTree>
    <p:extLst>
      <p:ext uri="{BB962C8B-B14F-4D97-AF65-F5344CB8AC3E}">
        <p14:creationId xmlns:p14="http://schemas.microsoft.com/office/powerpoint/2010/main" val="1878332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nvGraphicFramePr>
        <p:xfrm>
          <a:off x="3048000" y="381001"/>
          <a:ext cx="6229350" cy="3170619"/>
        </p:xfrm>
        <a:graphic>
          <a:graphicData uri="http://schemas.openxmlformats.org/drawingml/2006/table">
            <a:tbl>
              <a:tblPr firstRow="1" firstCol="1" bandRow="1"/>
              <a:tblGrid>
                <a:gridCol w="3114675">
                  <a:extLst>
                    <a:ext uri="{9D8B030D-6E8A-4147-A177-3AD203B41FA5}">
                      <a16:colId xmlns:a16="http://schemas.microsoft.com/office/drawing/2014/main" val="20000"/>
                    </a:ext>
                  </a:extLst>
                </a:gridCol>
                <a:gridCol w="3114675">
                  <a:extLst>
                    <a:ext uri="{9D8B030D-6E8A-4147-A177-3AD203B41FA5}">
                      <a16:colId xmlns:a16="http://schemas.microsoft.com/office/drawing/2014/main" val="20001"/>
                    </a:ext>
                  </a:extLst>
                </a:gridCol>
              </a:tblGrid>
              <a:tr h="746919">
                <a:tc gridSpan="2">
                  <a:txBody>
                    <a:bodyPr/>
                    <a:lstStyle/>
                    <a:p>
                      <a:pPr marL="0" marR="0" algn="ctr">
                        <a:lnSpc>
                          <a:spcPct val="107000"/>
                        </a:lnSpc>
                        <a:spcBef>
                          <a:spcPts val="0"/>
                        </a:spcBef>
                        <a:spcAft>
                          <a:spcPts val="0"/>
                        </a:spcAft>
                      </a:pPr>
                      <a:r>
                        <a:rPr lang="en-US" sz="1600" b="1" dirty="0">
                          <a:effectLst/>
                          <a:latin typeface="Arial" panose="020B0604020202020204" pitchFamily="34" charset="0"/>
                          <a:ea typeface="Calibri" panose="020F0502020204030204" pitchFamily="34" charset="0"/>
                          <a:cs typeface="Times New Roman" panose="02020603050405020304" pitchFamily="18" charset="0"/>
                        </a:rPr>
                        <a:t>OLS estimates of the relationship between years of schooling and ln(wages)</a:t>
                      </a:r>
                    </a:p>
                    <a:p>
                      <a:pPr marL="0" marR="0" algn="ctr">
                        <a:lnSpc>
                          <a:spcPct val="107000"/>
                        </a:lnSpc>
                        <a:spcBef>
                          <a:spcPts val="0"/>
                        </a:spcBef>
                        <a:spcAft>
                          <a:spcPts val="0"/>
                        </a:spcAft>
                      </a:pP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0" baseline="0" dirty="0">
                          <a:effectLst/>
                          <a:latin typeface="Calibri" panose="020F0502020204030204" pitchFamily="34" charset="0"/>
                          <a:ea typeface="Calibri" panose="020F0502020204030204" pitchFamily="34" charset="0"/>
                          <a:cs typeface="Times New Roman" panose="02020603050405020304" pitchFamily="18" charset="0"/>
                        </a:rPr>
                        <a:t>Insignificant </a:t>
                      </a: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Significant              </a:t>
                      </a:r>
                      <a:endParaRPr lang="en-US" sz="1200" b="1"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822325">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(.131)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10920">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(.00001)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3695">
                <a:tc gridSpan="2">
                  <a:txBody>
                    <a:bodyPr/>
                    <a:lstStyle/>
                    <a:p>
                      <a:pPr marL="0" marR="0" algn="just">
                        <a:spcBef>
                          <a:spcPts val="0"/>
                        </a:spcBef>
                        <a:spcAft>
                          <a:spcPts val="0"/>
                        </a:spcAft>
                      </a:pPr>
                      <a:r>
                        <a:rPr lang="en-US" sz="1200" kern="1200" dirty="0">
                          <a:solidFill>
                            <a:srgbClr val="000000"/>
                          </a:solidFill>
                          <a:effectLst/>
                          <a:latin typeface="Arial" panose="020B0604020202020204" pitchFamily="34" charset="0"/>
                          <a:ea typeface="Times New Roman" panose="02020603050405020304" pitchFamily="18" charset="0"/>
                        </a:rPr>
                        <a:t>Note: Standard</a:t>
                      </a:r>
                      <a:r>
                        <a:rPr lang="en-US" sz="1200" kern="1200" baseline="0" dirty="0">
                          <a:solidFill>
                            <a:srgbClr val="000000"/>
                          </a:solidFill>
                          <a:effectLst/>
                          <a:latin typeface="Arial" panose="020B0604020202020204" pitchFamily="34" charset="0"/>
                          <a:ea typeface="Times New Roman" panose="02020603050405020304" pitchFamily="18" charset="0"/>
                        </a:rPr>
                        <a:t> errors are reported in parentheses. </a:t>
                      </a:r>
                      <a:endParaRPr lang="en-US" sz="1200" dirty="0">
                        <a:effectLst/>
                        <a:latin typeface="Calibri" panose="020F0502020204030204" pitchFamily="34" charset="0"/>
                        <a:ea typeface="Times New Roman" panose="02020603050405020304" pitchFamily="18" charset="0"/>
                      </a:endParaRPr>
                    </a:p>
                    <a:p>
                      <a:pPr marL="0" marR="0">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13" name="Rectangle 12"/>
          <p:cNvSpPr/>
          <p:nvPr/>
        </p:nvSpPr>
        <p:spPr>
          <a:xfrm>
            <a:off x="2134483" y="1606820"/>
            <a:ext cx="513282" cy="369332"/>
          </a:xfrm>
          <a:prstGeom prst="rect">
            <a:avLst/>
          </a:prstGeom>
        </p:spPr>
        <p:txBody>
          <a:bodyPr wrap="none">
            <a:spAutoFit/>
          </a:bodyPr>
          <a:lstStyle/>
          <a:p>
            <a:pPr>
              <a:defRPr/>
            </a:pPr>
            <a:r>
              <a:rPr lang="en-US" kern="0" dirty="0">
                <a:solidFill>
                  <a:prstClr val="black"/>
                </a:solidFill>
              </a:rPr>
              <a:t>BIG</a:t>
            </a:r>
          </a:p>
        </p:txBody>
      </p:sp>
      <p:sp>
        <p:nvSpPr>
          <p:cNvPr id="15" name="Rectangle 14"/>
          <p:cNvSpPr/>
          <p:nvPr/>
        </p:nvSpPr>
        <p:spPr>
          <a:xfrm>
            <a:off x="2013455" y="2514600"/>
            <a:ext cx="734496" cy="369332"/>
          </a:xfrm>
          <a:prstGeom prst="rect">
            <a:avLst/>
          </a:prstGeom>
        </p:spPr>
        <p:txBody>
          <a:bodyPr wrap="none">
            <a:spAutoFit/>
          </a:bodyPr>
          <a:lstStyle/>
          <a:p>
            <a:pPr>
              <a:defRPr/>
            </a:pPr>
            <a:r>
              <a:rPr lang="en-US" kern="0" dirty="0">
                <a:solidFill>
                  <a:prstClr val="black"/>
                </a:solidFill>
              </a:rPr>
              <a:t>    </a:t>
            </a:r>
            <a:r>
              <a:rPr lang="en-US" sz="1200" kern="0" dirty="0">
                <a:solidFill>
                  <a:prstClr val="black"/>
                </a:solidFill>
              </a:rPr>
              <a:t>Small</a:t>
            </a:r>
          </a:p>
        </p:txBody>
      </p:sp>
      <p:sp>
        <p:nvSpPr>
          <p:cNvPr id="5" name="Oval 4"/>
          <p:cNvSpPr/>
          <p:nvPr/>
        </p:nvSpPr>
        <p:spPr bwMode="auto">
          <a:xfrm>
            <a:off x="1495004" y="1447800"/>
            <a:ext cx="1905000" cy="609600"/>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defRPr/>
            </a:pPr>
            <a:endParaRPr lang="en-US" sz="2400" kern="0">
              <a:solidFill>
                <a:srgbClr val="000000"/>
              </a:solidFill>
              <a:ea typeface="Geneva" pitchFamily="34"/>
              <a:cs typeface="Geneva" pitchFamily="34"/>
            </a:endParaRPr>
          </a:p>
        </p:txBody>
      </p:sp>
      <p:sp>
        <p:nvSpPr>
          <p:cNvPr id="6" name="TextBox 5"/>
          <p:cNvSpPr txBox="1"/>
          <p:nvPr/>
        </p:nvSpPr>
        <p:spPr>
          <a:xfrm flipH="1">
            <a:off x="2013455" y="3728091"/>
            <a:ext cx="7855474" cy="2862322"/>
          </a:xfrm>
          <a:prstGeom prst="rect">
            <a:avLst/>
          </a:prstGeom>
          <a:noFill/>
        </p:spPr>
        <p:txBody>
          <a:bodyPr wrap="square" rtlCol="0">
            <a:spAutoFit/>
          </a:bodyPr>
          <a:lstStyle/>
          <a:p>
            <a:pPr>
              <a:defRPr/>
            </a:pPr>
            <a:r>
              <a:rPr lang="en-US" kern="0" dirty="0">
                <a:solidFill>
                  <a:srgbClr val="FF0000"/>
                </a:solidFill>
                <a:latin typeface="Palatino Linotype" panose="02040502050505030304" pitchFamily="18" charset="0"/>
              </a:rPr>
              <a:t>Why would we characterize these estimates as “BIG”?  Big relative to what? </a:t>
            </a:r>
          </a:p>
          <a:p>
            <a:pPr>
              <a:defRPr/>
            </a:pPr>
            <a:endParaRPr lang="en-US" kern="0" dirty="0">
              <a:solidFill>
                <a:srgbClr val="FF0000"/>
              </a:solidFill>
            </a:endParaRPr>
          </a:p>
          <a:p>
            <a:pPr>
              <a:defRPr/>
            </a:pPr>
            <a:r>
              <a:rPr lang="en-US" kern="0" dirty="0">
                <a:solidFill>
                  <a:srgbClr val="FF0000"/>
                </a:solidFill>
                <a:latin typeface="Palatino Linotype" panose="02040502050505030304" pitchFamily="18" charset="0"/>
              </a:rPr>
              <a:t>2. Relative to the effect of other policies or to an established benchmark/goal.  For instance, you could note that, according to your estimate, an additional year of schooling for Blacks would reduce the Black-White wage gap by 4 percentage points. </a:t>
            </a:r>
          </a:p>
          <a:p>
            <a:pPr>
              <a:defRPr/>
            </a:pPr>
            <a:endParaRPr lang="en-US" kern="0" dirty="0">
              <a:solidFill>
                <a:srgbClr val="FF0000"/>
              </a:solidFill>
            </a:endParaRPr>
          </a:p>
          <a:p>
            <a:pPr>
              <a:defRPr/>
            </a:pPr>
            <a:endParaRPr lang="en-US" kern="0" dirty="0">
              <a:solidFill>
                <a:srgbClr val="FF0000"/>
              </a:solidFill>
            </a:endParaRPr>
          </a:p>
          <a:p>
            <a:pPr>
              <a:defRPr/>
            </a:pPr>
            <a:endParaRPr lang="en-US" kern="0" dirty="0">
              <a:solidFill>
                <a:srgbClr val="FF0000"/>
              </a:solidFill>
            </a:endParaRPr>
          </a:p>
          <a:p>
            <a:pPr>
              <a:defRPr/>
            </a:pPr>
            <a:endParaRPr lang="en-US" kern="0" dirty="0">
              <a:solidFill>
                <a:srgbClr val="FF0000"/>
              </a:solidFill>
            </a:endParaRPr>
          </a:p>
        </p:txBody>
      </p:sp>
    </p:spTree>
    <p:extLst>
      <p:ext uri="{BB962C8B-B14F-4D97-AF65-F5344CB8AC3E}">
        <p14:creationId xmlns:p14="http://schemas.microsoft.com/office/powerpoint/2010/main" val="1486616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nvGraphicFramePr>
        <p:xfrm>
          <a:off x="3048000" y="381001"/>
          <a:ext cx="6229350" cy="3170619"/>
        </p:xfrm>
        <a:graphic>
          <a:graphicData uri="http://schemas.openxmlformats.org/drawingml/2006/table">
            <a:tbl>
              <a:tblPr firstRow="1" firstCol="1" bandRow="1"/>
              <a:tblGrid>
                <a:gridCol w="3114675">
                  <a:extLst>
                    <a:ext uri="{9D8B030D-6E8A-4147-A177-3AD203B41FA5}">
                      <a16:colId xmlns:a16="http://schemas.microsoft.com/office/drawing/2014/main" val="20000"/>
                    </a:ext>
                  </a:extLst>
                </a:gridCol>
                <a:gridCol w="3114675">
                  <a:extLst>
                    <a:ext uri="{9D8B030D-6E8A-4147-A177-3AD203B41FA5}">
                      <a16:colId xmlns:a16="http://schemas.microsoft.com/office/drawing/2014/main" val="20001"/>
                    </a:ext>
                  </a:extLst>
                </a:gridCol>
              </a:tblGrid>
              <a:tr h="746919">
                <a:tc gridSpan="2">
                  <a:txBody>
                    <a:bodyPr/>
                    <a:lstStyle/>
                    <a:p>
                      <a:pPr marL="0" marR="0" algn="ctr">
                        <a:lnSpc>
                          <a:spcPct val="107000"/>
                        </a:lnSpc>
                        <a:spcBef>
                          <a:spcPts val="0"/>
                        </a:spcBef>
                        <a:spcAft>
                          <a:spcPts val="0"/>
                        </a:spcAft>
                      </a:pPr>
                      <a:r>
                        <a:rPr lang="en-US" sz="1600" b="1" dirty="0">
                          <a:effectLst/>
                          <a:latin typeface="Arial" panose="020B0604020202020204" pitchFamily="34" charset="0"/>
                          <a:ea typeface="Calibri" panose="020F0502020204030204" pitchFamily="34" charset="0"/>
                          <a:cs typeface="Times New Roman" panose="02020603050405020304" pitchFamily="18" charset="0"/>
                        </a:rPr>
                        <a:t>OLS estimates of the relationship between years of schooling and ln(wages)</a:t>
                      </a:r>
                    </a:p>
                    <a:p>
                      <a:pPr marL="0" marR="0" algn="ctr">
                        <a:lnSpc>
                          <a:spcPct val="107000"/>
                        </a:lnSpc>
                        <a:spcBef>
                          <a:spcPts val="0"/>
                        </a:spcBef>
                        <a:spcAft>
                          <a:spcPts val="0"/>
                        </a:spcAft>
                      </a:pP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0" baseline="0" dirty="0">
                          <a:effectLst/>
                          <a:latin typeface="Calibri" panose="020F0502020204030204" pitchFamily="34" charset="0"/>
                          <a:ea typeface="Calibri" panose="020F0502020204030204" pitchFamily="34" charset="0"/>
                          <a:cs typeface="Times New Roman" panose="02020603050405020304" pitchFamily="18" charset="0"/>
                        </a:rPr>
                        <a:t>Insignificant </a:t>
                      </a: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Significant              </a:t>
                      </a:r>
                      <a:endParaRPr lang="en-US" sz="1200" b="1"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822325">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(.131)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10920">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a:effectLst/>
                          <a:latin typeface="Arial" panose="020B0604020202020204" pitchFamily="34" charset="0"/>
                          <a:ea typeface="Calibri" panose="020F0502020204030204" pitchFamily="34" charset="0"/>
                          <a:cs typeface="Times New Roman" panose="02020603050405020304" pitchFamily="18" charset="0"/>
                        </a:rPr>
                        <a:t>(.00001</a:t>
                      </a:r>
                      <a:r>
                        <a:rPr lang="en-US" sz="1400" dirty="0">
                          <a:effectLst/>
                          <a:latin typeface="Arial" panose="020B0604020202020204" pitchFamily="34"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3695">
                <a:tc gridSpan="2">
                  <a:txBody>
                    <a:bodyPr/>
                    <a:lstStyle/>
                    <a:p>
                      <a:pPr marL="0" marR="0" algn="just">
                        <a:spcBef>
                          <a:spcPts val="0"/>
                        </a:spcBef>
                        <a:spcAft>
                          <a:spcPts val="0"/>
                        </a:spcAft>
                      </a:pPr>
                      <a:r>
                        <a:rPr lang="en-US" sz="1200" kern="1200" dirty="0">
                          <a:solidFill>
                            <a:srgbClr val="000000"/>
                          </a:solidFill>
                          <a:effectLst/>
                          <a:latin typeface="Arial" panose="020B0604020202020204" pitchFamily="34" charset="0"/>
                          <a:ea typeface="Times New Roman" panose="02020603050405020304" pitchFamily="18" charset="0"/>
                        </a:rPr>
                        <a:t>Note: Standard</a:t>
                      </a:r>
                      <a:r>
                        <a:rPr lang="en-US" sz="1200" kern="1200" baseline="0" dirty="0">
                          <a:solidFill>
                            <a:srgbClr val="000000"/>
                          </a:solidFill>
                          <a:effectLst/>
                          <a:latin typeface="Arial" panose="020B0604020202020204" pitchFamily="34" charset="0"/>
                          <a:ea typeface="Times New Roman" panose="02020603050405020304" pitchFamily="18" charset="0"/>
                        </a:rPr>
                        <a:t> errors are reported in parentheses. </a:t>
                      </a:r>
                      <a:endParaRPr lang="en-US" sz="1200" dirty="0">
                        <a:effectLst/>
                        <a:latin typeface="Calibri" panose="020F0502020204030204" pitchFamily="34" charset="0"/>
                        <a:ea typeface="Times New Roman" panose="02020603050405020304" pitchFamily="18" charset="0"/>
                      </a:endParaRPr>
                    </a:p>
                    <a:p>
                      <a:pPr marL="0" marR="0">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13" name="Rectangle 12"/>
          <p:cNvSpPr/>
          <p:nvPr/>
        </p:nvSpPr>
        <p:spPr>
          <a:xfrm>
            <a:off x="2134483" y="1606820"/>
            <a:ext cx="513282" cy="369332"/>
          </a:xfrm>
          <a:prstGeom prst="rect">
            <a:avLst/>
          </a:prstGeom>
        </p:spPr>
        <p:txBody>
          <a:bodyPr wrap="none">
            <a:spAutoFit/>
          </a:bodyPr>
          <a:lstStyle/>
          <a:p>
            <a:pPr>
              <a:defRPr/>
            </a:pPr>
            <a:r>
              <a:rPr lang="en-US" kern="0" dirty="0">
                <a:solidFill>
                  <a:prstClr val="black"/>
                </a:solidFill>
              </a:rPr>
              <a:t>BIG</a:t>
            </a:r>
          </a:p>
        </p:txBody>
      </p:sp>
      <p:sp>
        <p:nvSpPr>
          <p:cNvPr id="15" name="Rectangle 14"/>
          <p:cNvSpPr/>
          <p:nvPr/>
        </p:nvSpPr>
        <p:spPr>
          <a:xfrm>
            <a:off x="2013455" y="2514600"/>
            <a:ext cx="734496" cy="369332"/>
          </a:xfrm>
          <a:prstGeom prst="rect">
            <a:avLst/>
          </a:prstGeom>
        </p:spPr>
        <p:txBody>
          <a:bodyPr wrap="none">
            <a:spAutoFit/>
          </a:bodyPr>
          <a:lstStyle/>
          <a:p>
            <a:pPr>
              <a:defRPr/>
            </a:pPr>
            <a:r>
              <a:rPr lang="en-US" kern="0" dirty="0">
                <a:solidFill>
                  <a:prstClr val="black"/>
                </a:solidFill>
              </a:rPr>
              <a:t>    </a:t>
            </a:r>
            <a:r>
              <a:rPr lang="en-US" sz="1200" kern="0" dirty="0">
                <a:solidFill>
                  <a:prstClr val="black"/>
                </a:solidFill>
              </a:rPr>
              <a:t>Small</a:t>
            </a:r>
          </a:p>
        </p:txBody>
      </p:sp>
      <p:sp>
        <p:nvSpPr>
          <p:cNvPr id="5" name="Oval 4"/>
          <p:cNvSpPr/>
          <p:nvPr/>
        </p:nvSpPr>
        <p:spPr bwMode="auto">
          <a:xfrm>
            <a:off x="1495004" y="1447800"/>
            <a:ext cx="1905000" cy="609600"/>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defRPr/>
            </a:pPr>
            <a:endParaRPr lang="en-US" sz="2400" kern="0">
              <a:solidFill>
                <a:srgbClr val="000000"/>
              </a:solidFill>
              <a:ea typeface="Geneva" pitchFamily="34"/>
              <a:cs typeface="Geneva" pitchFamily="34"/>
            </a:endParaRPr>
          </a:p>
        </p:txBody>
      </p:sp>
      <p:sp>
        <p:nvSpPr>
          <p:cNvPr id="6" name="TextBox 5"/>
          <p:cNvSpPr txBox="1"/>
          <p:nvPr/>
        </p:nvSpPr>
        <p:spPr>
          <a:xfrm flipH="1">
            <a:off x="1902939" y="3728091"/>
            <a:ext cx="7891849" cy="1754326"/>
          </a:xfrm>
          <a:prstGeom prst="rect">
            <a:avLst/>
          </a:prstGeom>
          <a:noFill/>
        </p:spPr>
        <p:txBody>
          <a:bodyPr wrap="square" rtlCol="0">
            <a:spAutoFit/>
          </a:bodyPr>
          <a:lstStyle/>
          <a:p>
            <a:pPr>
              <a:defRPr/>
            </a:pPr>
            <a:r>
              <a:rPr lang="en-US" kern="0" dirty="0">
                <a:solidFill>
                  <a:srgbClr val="FF0000"/>
                </a:solidFill>
                <a:latin typeface="Palatino Linotype" panose="02040502050505030304" pitchFamily="18" charset="0"/>
              </a:rPr>
              <a:t>Why would we characterize these estimates as “BIG”?  Big relative to what? </a:t>
            </a:r>
          </a:p>
          <a:p>
            <a:pPr>
              <a:defRPr/>
            </a:pPr>
            <a:endParaRPr lang="en-US" kern="0" dirty="0">
              <a:solidFill>
                <a:srgbClr val="FF0000"/>
              </a:solidFill>
            </a:endParaRPr>
          </a:p>
          <a:p>
            <a:pPr>
              <a:defRPr/>
            </a:pPr>
            <a:r>
              <a:rPr lang="en-US" kern="0" dirty="0">
                <a:solidFill>
                  <a:srgbClr val="FF0000"/>
                </a:solidFill>
                <a:latin typeface="Palatino Linotype" panose="02040502050505030304" pitchFamily="18" charset="0"/>
              </a:rPr>
              <a:t>3.  Relative to the mean wage in your sample, or to the change in wages for some time period of interest.  </a:t>
            </a:r>
          </a:p>
          <a:p>
            <a:pPr>
              <a:defRPr/>
            </a:pPr>
            <a:endParaRPr lang="en-US" kern="0" dirty="0">
              <a:solidFill>
                <a:srgbClr val="FF0000"/>
              </a:solidFill>
            </a:endParaRPr>
          </a:p>
          <a:p>
            <a:pPr>
              <a:defRPr/>
            </a:pPr>
            <a:endParaRPr lang="en-US" kern="0" dirty="0">
              <a:solidFill>
                <a:srgbClr val="FF0000"/>
              </a:solidFill>
            </a:endParaRPr>
          </a:p>
        </p:txBody>
      </p:sp>
    </p:spTree>
    <p:extLst>
      <p:ext uri="{BB962C8B-B14F-4D97-AF65-F5344CB8AC3E}">
        <p14:creationId xmlns:p14="http://schemas.microsoft.com/office/powerpoint/2010/main" val="2741631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149AC1-76FB-859C-25AE-3E2C1C35D0BC}"/>
              </a:ext>
            </a:extLst>
          </p:cNvPr>
          <p:cNvSpPr>
            <a:spLocks noGrp="1"/>
          </p:cNvSpPr>
          <p:nvPr>
            <p:ph idx="1"/>
          </p:nvPr>
        </p:nvSpPr>
        <p:spPr>
          <a:xfrm>
            <a:off x="107092" y="1219200"/>
            <a:ext cx="12084908" cy="4957763"/>
          </a:xfrm>
        </p:spPr>
        <p:txBody>
          <a:bodyPr>
            <a:normAutofit/>
          </a:bodyPr>
          <a:lstStyle/>
          <a:p>
            <a:r>
              <a:rPr lang="en-US" sz="2400" dirty="0">
                <a:latin typeface="Palatino Linotype" panose="02040502050505030304" pitchFamily="18" charset="0"/>
              </a:rPr>
              <a:t>An (applied micro) introduction should contain:</a:t>
            </a:r>
          </a:p>
          <a:p>
            <a:pPr lvl="1"/>
            <a:r>
              <a:rPr lang="en-US" sz="2000" dirty="0">
                <a:latin typeface="Palatino Linotype" panose="02040502050505030304" pitchFamily="18" charset="0"/>
              </a:rPr>
              <a:t>(</a:t>
            </a:r>
            <a:r>
              <a:rPr lang="en-US" sz="2000" dirty="0" err="1">
                <a:latin typeface="Palatino Linotype" panose="02040502050505030304" pitchFamily="18" charset="0"/>
              </a:rPr>
              <a:t>i</a:t>
            </a:r>
            <a:r>
              <a:rPr lang="en-US" sz="2000" dirty="0">
                <a:latin typeface="Palatino Linotype" panose="02040502050505030304" pitchFamily="18" charset="0"/>
              </a:rPr>
              <a:t>) </a:t>
            </a:r>
            <a:r>
              <a:rPr lang="en-US" sz="2000" b="1" dirty="0">
                <a:latin typeface="Palatino Linotype" panose="02040502050505030304" pitchFamily="18" charset="0"/>
              </a:rPr>
              <a:t>General motivation</a:t>
            </a:r>
            <a:r>
              <a:rPr lang="en-US" sz="2000" dirty="0">
                <a:latin typeface="Palatino Linotype" panose="02040502050505030304" pitchFamily="18" charset="0"/>
              </a:rPr>
              <a:t>.  Captivate economists and non-economists alike.</a:t>
            </a:r>
          </a:p>
          <a:p>
            <a:pPr lvl="1"/>
            <a:r>
              <a:rPr lang="en-US" sz="2000" dirty="0">
                <a:latin typeface="Palatino Linotype" panose="02040502050505030304" pitchFamily="18" charset="0"/>
              </a:rPr>
              <a:t>(ii) </a:t>
            </a:r>
            <a:r>
              <a:rPr lang="en-US" sz="2000" b="1" dirty="0">
                <a:latin typeface="Palatino Linotype" panose="02040502050505030304" pitchFamily="18" charset="0"/>
              </a:rPr>
              <a:t>Specific motivation</a:t>
            </a:r>
            <a:r>
              <a:rPr lang="en-US" sz="2000" dirty="0">
                <a:latin typeface="Palatino Linotype" panose="02040502050505030304" pitchFamily="18" charset="0"/>
              </a:rPr>
              <a:t>.  Appeal to policy being evaluated or theory being tested.</a:t>
            </a:r>
          </a:p>
          <a:p>
            <a:pPr lvl="1"/>
            <a:r>
              <a:rPr lang="en-US" sz="2000" dirty="0">
                <a:latin typeface="Palatino Linotype" panose="02040502050505030304" pitchFamily="18" charset="0"/>
              </a:rPr>
              <a:t>(iii) Brief description of background </a:t>
            </a:r>
          </a:p>
          <a:p>
            <a:pPr lvl="1"/>
            <a:r>
              <a:rPr lang="en-US" sz="2000" dirty="0">
                <a:latin typeface="Palatino Linotype" panose="02040502050505030304" pitchFamily="18" charset="0"/>
              </a:rPr>
              <a:t>(iv) Data description</a:t>
            </a:r>
          </a:p>
          <a:p>
            <a:pPr lvl="1"/>
            <a:r>
              <a:rPr lang="en-US" sz="2000" dirty="0">
                <a:latin typeface="Palatino Linotype" panose="02040502050505030304" pitchFamily="18" charset="0"/>
              </a:rPr>
              <a:t>(v) Description of identification strategy.</a:t>
            </a:r>
          </a:p>
          <a:p>
            <a:pPr lvl="1"/>
            <a:r>
              <a:rPr lang="en-US" sz="2000" dirty="0">
                <a:latin typeface="Palatino Linotype" panose="02040502050505030304" pitchFamily="18" charset="0"/>
              </a:rPr>
              <a:t>(vi) Description of principal results.</a:t>
            </a:r>
          </a:p>
          <a:p>
            <a:pPr lvl="1"/>
            <a:r>
              <a:rPr lang="en-US" sz="2000" dirty="0">
                <a:latin typeface="Palatino Linotype" panose="02040502050505030304" pitchFamily="18" charset="0"/>
              </a:rPr>
              <a:t>(vii) Roadmap (optional)</a:t>
            </a:r>
          </a:p>
          <a:p>
            <a:pPr marL="457200" lvl="1" indent="0">
              <a:buNone/>
            </a:pPr>
            <a:endParaRPr lang="en-US" sz="1000" dirty="0">
              <a:latin typeface="Palatino Linotype" panose="02040502050505030304" pitchFamily="18" charset="0"/>
            </a:endParaRPr>
          </a:p>
          <a:p>
            <a:r>
              <a:rPr lang="en-US" sz="2400" dirty="0">
                <a:latin typeface="Palatino Linotype" panose="02040502050505030304" pitchFamily="18" charset="0"/>
              </a:rPr>
              <a:t>I like to approach writing the introduction as a box-checking exercise</a:t>
            </a:r>
          </a:p>
          <a:p>
            <a:pPr marL="0" indent="0">
              <a:buNone/>
            </a:pPr>
            <a:endParaRPr lang="en-US" sz="1000" dirty="0">
              <a:latin typeface="Palatino Linotype" panose="02040502050505030304" pitchFamily="18" charset="0"/>
            </a:endParaRPr>
          </a:p>
          <a:p>
            <a:r>
              <a:rPr lang="en-US" sz="2400" dirty="0">
                <a:latin typeface="Palatino Linotype" panose="02040502050505030304" pitchFamily="18" charset="0"/>
              </a:rPr>
              <a:t>Let’s walk through an example…</a:t>
            </a:r>
          </a:p>
        </p:txBody>
      </p:sp>
      <p:sp>
        <p:nvSpPr>
          <p:cNvPr id="4" name="Title 1">
            <a:extLst>
              <a:ext uri="{FF2B5EF4-FFF2-40B4-BE49-F238E27FC236}">
                <a16:creationId xmlns:a16="http://schemas.microsoft.com/office/drawing/2014/main" id="{5ABD7619-7C3C-7456-F876-ED608605E599}"/>
              </a:ext>
            </a:extLst>
          </p:cNvPr>
          <p:cNvSpPr>
            <a:spLocks noGrp="1"/>
          </p:cNvSpPr>
          <p:nvPr>
            <p:ph type="title"/>
          </p:nvPr>
        </p:nvSpPr>
        <p:spPr>
          <a:xfrm>
            <a:off x="352168" y="403655"/>
            <a:ext cx="10515600" cy="710385"/>
          </a:xfrm>
        </p:spPr>
        <p:txBody>
          <a:bodyPr>
            <a:normAutofit/>
          </a:bodyPr>
          <a:lstStyle/>
          <a:p>
            <a:r>
              <a:rPr lang="en-US" sz="3600" dirty="0">
                <a:latin typeface="Palatino Linotype" panose="02040502050505030304" pitchFamily="18" charset="0"/>
              </a:rPr>
              <a:t>The Introduction</a:t>
            </a:r>
          </a:p>
        </p:txBody>
      </p:sp>
      <p:sp>
        <p:nvSpPr>
          <p:cNvPr id="5" name="Right Brace 4">
            <a:extLst>
              <a:ext uri="{FF2B5EF4-FFF2-40B4-BE49-F238E27FC236}">
                <a16:creationId xmlns:a16="http://schemas.microsoft.com/office/drawing/2014/main" id="{73BBDEE8-7F7B-129F-6F32-6B113C5D3105}"/>
              </a:ext>
            </a:extLst>
          </p:cNvPr>
          <p:cNvSpPr/>
          <p:nvPr/>
        </p:nvSpPr>
        <p:spPr>
          <a:xfrm>
            <a:off x="5495612" y="2857823"/>
            <a:ext cx="320302" cy="571177"/>
          </a:xfrm>
          <a:prstGeom prst="righ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ln>
                <a:solidFill>
                  <a:srgbClr val="FF0000"/>
                </a:solidFill>
              </a:ln>
              <a:solidFill>
                <a:srgbClr val="FF0000"/>
              </a:solidFill>
            </a:endParaRPr>
          </a:p>
        </p:txBody>
      </p:sp>
      <p:sp>
        <p:nvSpPr>
          <p:cNvPr id="6" name="TextBox 5">
            <a:extLst>
              <a:ext uri="{FF2B5EF4-FFF2-40B4-BE49-F238E27FC236}">
                <a16:creationId xmlns:a16="http://schemas.microsoft.com/office/drawing/2014/main" id="{7866483C-83B7-C9F1-4DD9-7CAF7BE6244C}"/>
              </a:ext>
            </a:extLst>
          </p:cNvPr>
          <p:cNvSpPr txBox="1"/>
          <p:nvPr/>
        </p:nvSpPr>
        <p:spPr>
          <a:xfrm>
            <a:off x="5898291" y="2701303"/>
            <a:ext cx="4341341" cy="1015663"/>
          </a:xfrm>
          <a:prstGeom prst="rect">
            <a:avLst/>
          </a:prstGeom>
          <a:noFill/>
          <a:ln>
            <a:solidFill>
              <a:srgbClr val="FF0000"/>
            </a:solidFill>
          </a:ln>
        </p:spPr>
        <p:txBody>
          <a:bodyPr wrap="square" rtlCol="0">
            <a:spAutoFit/>
          </a:bodyPr>
          <a:lstStyle/>
          <a:p>
            <a:r>
              <a:rPr lang="en-US" dirty="0">
                <a:latin typeface="Palatino Linotype" panose="02040502050505030304" pitchFamily="18" charset="0"/>
              </a:rPr>
              <a:t>-You are NOT writing a mystery novel!</a:t>
            </a:r>
          </a:p>
          <a:p>
            <a:endParaRPr lang="en-US" sz="600" dirty="0">
              <a:latin typeface="Palatino Linotype" panose="02040502050505030304" pitchFamily="18" charset="0"/>
            </a:endParaRPr>
          </a:p>
          <a:p>
            <a:r>
              <a:rPr lang="en-US" dirty="0">
                <a:latin typeface="Palatino Linotype" panose="02040502050505030304" pitchFamily="18" charset="0"/>
              </a:rPr>
              <a:t>-Reader should know exactly what to expect by the end of the introduction.</a:t>
            </a:r>
          </a:p>
        </p:txBody>
      </p:sp>
    </p:spTree>
    <p:extLst>
      <p:ext uri="{BB962C8B-B14F-4D97-AF65-F5344CB8AC3E}">
        <p14:creationId xmlns:p14="http://schemas.microsoft.com/office/powerpoint/2010/main" val="197015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nvGraphicFramePr>
        <p:xfrm>
          <a:off x="3048000" y="381001"/>
          <a:ext cx="6229350" cy="3170619"/>
        </p:xfrm>
        <a:graphic>
          <a:graphicData uri="http://schemas.openxmlformats.org/drawingml/2006/table">
            <a:tbl>
              <a:tblPr firstRow="1" firstCol="1" bandRow="1"/>
              <a:tblGrid>
                <a:gridCol w="3114675">
                  <a:extLst>
                    <a:ext uri="{9D8B030D-6E8A-4147-A177-3AD203B41FA5}">
                      <a16:colId xmlns:a16="http://schemas.microsoft.com/office/drawing/2014/main" val="20000"/>
                    </a:ext>
                  </a:extLst>
                </a:gridCol>
                <a:gridCol w="3114675">
                  <a:extLst>
                    <a:ext uri="{9D8B030D-6E8A-4147-A177-3AD203B41FA5}">
                      <a16:colId xmlns:a16="http://schemas.microsoft.com/office/drawing/2014/main" val="20001"/>
                    </a:ext>
                  </a:extLst>
                </a:gridCol>
              </a:tblGrid>
              <a:tr h="746919">
                <a:tc gridSpan="2">
                  <a:txBody>
                    <a:bodyPr/>
                    <a:lstStyle/>
                    <a:p>
                      <a:pPr marL="0" marR="0" algn="ctr">
                        <a:lnSpc>
                          <a:spcPct val="107000"/>
                        </a:lnSpc>
                        <a:spcBef>
                          <a:spcPts val="0"/>
                        </a:spcBef>
                        <a:spcAft>
                          <a:spcPts val="0"/>
                        </a:spcAft>
                      </a:pPr>
                      <a:r>
                        <a:rPr lang="en-US" sz="1600" b="1" dirty="0">
                          <a:effectLst/>
                          <a:latin typeface="Arial" panose="020B0604020202020204" pitchFamily="34" charset="0"/>
                          <a:ea typeface="Calibri" panose="020F0502020204030204" pitchFamily="34" charset="0"/>
                          <a:cs typeface="Times New Roman" panose="02020603050405020304" pitchFamily="18" charset="0"/>
                        </a:rPr>
                        <a:t>OLS estimates of the relationship between years of schooling and ln(wages)</a:t>
                      </a:r>
                    </a:p>
                    <a:p>
                      <a:pPr marL="0" marR="0" algn="ctr">
                        <a:lnSpc>
                          <a:spcPct val="107000"/>
                        </a:lnSpc>
                        <a:spcBef>
                          <a:spcPts val="0"/>
                        </a:spcBef>
                        <a:spcAft>
                          <a:spcPts val="0"/>
                        </a:spcAft>
                      </a:pP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0" baseline="0" dirty="0">
                          <a:effectLst/>
                          <a:latin typeface="Calibri" panose="020F0502020204030204" pitchFamily="34" charset="0"/>
                          <a:ea typeface="Calibri" panose="020F0502020204030204" pitchFamily="34" charset="0"/>
                          <a:cs typeface="Times New Roman" panose="02020603050405020304" pitchFamily="18" charset="0"/>
                        </a:rPr>
                        <a:t>Insignificant </a:t>
                      </a:r>
                      <a:r>
                        <a:rPr lang="en-US" sz="1100" b="0" baseline="0" dirty="0">
                          <a:effectLst/>
                          <a:latin typeface="Calibri" panose="020F0502020204030204" pitchFamily="34" charset="0"/>
                          <a:ea typeface="Calibri" panose="020F0502020204030204" pitchFamily="34" charset="0"/>
                          <a:cs typeface="Times New Roman" panose="02020603050405020304" pitchFamily="18" charset="0"/>
                        </a:rPr>
                        <a:t>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Significant              </a:t>
                      </a:r>
                      <a:endParaRPr lang="en-US" sz="1200" b="1"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822325">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(.131)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10920">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.0012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400">
                          <a:effectLst/>
                          <a:latin typeface="Arial" panose="020B0604020202020204" pitchFamily="34" charset="0"/>
                          <a:ea typeface="Calibri" panose="020F0502020204030204" pitchFamily="34" charset="0"/>
                          <a:cs typeface="Times New Roman" panose="02020603050405020304" pitchFamily="18" charset="0"/>
                        </a:rPr>
                        <a:t>(.00001</a:t>
                      </a:r>
                      <a:r>
                        <a:rPr lang="en-US" sz="1400" dirty="0">
                          <a:effectLst/>
                          <a:latin typeface="Arial" panose="020B0604020202020204" pitchFamily="34"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3695">
                <a:tc gridSpan="2">
                  <a:txBody>
                    <a:bodyPr/>
                    <a:lstStyle/>
                    <a:p>
                      <a:pPr marL="0" marR="0" algn="just">
                        <a:spcBef>
                          <a:spcPts val="0"/>
                        </a:spcBef>
                        <a:spcAft>
                          <a:spcPts val="0"/>
                        </a:spcAft>
                      </a:pPr>
                      <a:r>
                        <a:rPr lang="en-US" sz="1200" kern="1200" dirty="0">
                          <a:solidFill>
                            <a:srgbClr val="000000"/>
                          </a:solidFill>
                          <a:effectLst/>
                          <a:latin typeface="Arial" panose="020B0604020202020204" pitchFamily="34" charset="0"/>
                          <a:ea typeface="Times New Roman" panose="02020603050405020304" pitchFamily="18" charset="0"/>
                        </a:rPr>
                        <a:t>Note: Standard</a:t>
                      </a:r>
                      <a:r>
                        <a:rPr lang="en-US" sz="1200" kern="1200" baseline="0" dirty="0">
                          <a:solidFill>
                            <a:srgbClr val="000000"/>
                          </a:solidFill>
                          <a:effectLst/>
                          <a:latin typeface="Arial" panose="020B0604020202020204" pitchFamily="34" charset="0"/>
                          <a:ea typeface="Times New Roman" panose="02020603050405020304" pitchFamily="18" charset="0"/>
                        </a:rPr>
                        <a:t> errors are reported in parentheses. </a:t>
                      </a:r>
                      <a:endParaRPr lang="en-US" sz="1200" dirty="0">
                        <a:effectLst/>
                        <a:latin typeface="Calibri" panose="020F0502020204030204" pitchFamily="34" charset="0"/>
                        <a:ea typeface="Times New Roman" panose="02020603050405020304" pitchFamily="18" charset="0"/>
                      </a:endParaRPr>
                    </a:p>
                    <a:p>
                      <a:pPr marL="0" marR="0">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13" name="Rectangle 12"/>
          <p:cNvSpPr/>
          <p:nvPr/>
        </p:nvSpPr>
        <p:spPr>
          <a:xfrm>
            <a:off x="2134484" y="1606820"/>
            <a:ext cx="582211" cy="369332"/>
          </a:xfrm>
          <a:prstGeom prst="rect">
            <a:avLst/>
          </a:prstGeom>
        </p:spPr>
        <p:txBody>
          <a:bodyPr wrap="none">
            <a:spAutoFit/>
          </a:bodyPr>
          <a:lstStyle/>
          <a:p>
            <a:pPr>
              <a:defRPr/>
            </a:pPr>
            <a:r>
              <a:rPr lang="en-US" kern="0" dirty="0">
                <a:solidFill>
                  <a:prstClr val="black"/>
                </a:solidFill>
                <a:latin typeface="Arial" pitchFamily="34" charset="0"/>
                <a:cs typeface="Arial" pitchFamily="34" charset="0"/>
              </a:rPr>
              <a:t>BIG</a:t>
            </a:r>
          </a:p>
        </p:txBody>
      </p:sp>
      <p:sp>
        <p:nvSpPr>
          <p:cNvPr id="15" name="Rectangle 14"/>
          <p:cNvSpPr/>
          <p:nvPr/>
        </p:nvSpPr>
        <p:spPr>
          <a:xfrm>
            <a:off x="2013456" y="2514600"/>
            <a:ext cx="824265" cy="369332"/>
          </a:xfrm>
          <a:prstGeom prst="rect">
            <a:avLst/>
          </a:prstGeom>
        </p:spPr>
        <p:txBody>
          <a:bodyPr wrap="none">
            <a:spAutoFit/>
          </a:bodyPr>
          <a:lstStyle/>
          <a:p>
            <a:pPr>
              <a:defRPr/>
            </a:pPr>
            <a:r>
              <a:rPr lang="en-US" kern="0" dirty="0">
                <a:solidFill>
                  <a:prstClr val="black"/>
                </a:solidFill>
                <a:latin typeface="Arial" pitchFamily="34" charset="0"/>
                <a:cs typeface="Arial" pitchFamily="34" charset="0"/>
              </a:rPr>
              <a:t>    </a:t>
            </a:r>
            <a:r>
              <a:rPr lang="en-US" sz="1200" kern="0" dirty="0">
                <a:solidFill>
                  <a:prstClr val="black"/>
                </a:solidFill>
                <a:latin typeface="Arial" pitchFamily="34" charset="0"/>
                <a:cs typeface="Arial" pitchFamily="34" charset="0"/>
              </a:rPr>
              <a:t>Small</a:t>
            </a:r>
          </a:p>
        </p:txBody>
      </p:sp>
      <p:sp>
        <p:nvSpPr>
          <p:cNvPr id="5" name="Oval 4"/>
          <p:cNvSpPr/>
          <p:nvPr/>
        </p:nvSpPr>
        <p:spPr bwMode="auto">
          <a:xfrm>
            <a:off x="1545866" y="2405527"/>
            <a:ext cx="1905000" cy="609600"/>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defRPr/>
            </a:pPr>
            <a:endParaRPr lang="en-US" sz="2400" kern="0">
              <a:solidFill>
                <a:srgbClr val="000000"/>
              </a:solidFill>
              <a:latin typeface="Arial" pitchFamily="34" charset="0"/>
              <a:ea typeface="Geneva" pitchFamily="34"/>
              <a:cs typeface="Geneva" pitchFamily="34"/>
            </a:endParaRPr>
          </a:p>
        </p:txBody>
      </p:sp>
      <p:sp>
        <p:nvSpPr>
          <p:cNvPr id="6" name="TextBox 5"/>
          <p:cNvSpPr txBox="1"/>
          <p:nvPr/>
        </p:nvSpPr>
        <p:spPr>
          <a:xfrm flipH="1">
            <a:off x="1902939" y="3728092"/>
            <a:ext cx="8097795" cy="2308324"/>
          </a:xfrm>
          <a:prstGeom prst="rect">
            <a:avLst/>
          </a:prstGeom>
          <a:noFill/>
        </p:spPr>
        <p:txBody>
          <a:bodyPr wrap="square" rtlCol="0">
            <a:spAutoFit/>
          </a:bodyPr>
          <a:lstStyle/>
          <a:p>
            <a:pPr>
              <a:defRPr/>
            </a:pPr>
            <a:r>
              <a:rPr lang="en-US" kern="0" dirty="0">
                <a:solidFill>
                  <a:srgbClr val="FF0000"/>
                </a:solidFill>
                <a:latin typeface="Palatino Linotype" panose="02040502050505030304" pitchFamily="18" charset="0"/>
                <a:cs typeface="Arial" pitchFamily="34" charset="0"/>
              </a:rPr>
              <a:t>Why would we characterize these estimates as “</a:t>
            </a:r>
            <a:r>
              <a:rPr lang="en-US" sz="1100" kern="0" dirty="0">
                <a:solidFill>
                  <a:srgbClr val="FF0000"/>
                </a:solidFill>
                <a:latin typeface="Palatino Linotype" panose="02040502050505030304" pitchFamily="18" charset="0"/>
              </a:rPr>
              <a:t>small</a:t>
            </a:r>
            <a:r>
              <a:rPr lang="en-US" kern="0" dirty="0">
                <a:solidFill>
                  <a:srgbClr val="FF0000"/>
                </a:solidFill>
                <a:latin typeface="Palatino Linotype" panose="02040502050505030304" pitchFamily="18" charset="0"/>
                <a:cs typeface="Arial" pitchFamily="34" charset="0"/>
              </a:rPr>
              <a:t>”?  </a:t>
            </a:r>
            <a:r>
              <a:rPr lang="en-US" kern="0" dirty="0">
                <a:solidFill>
                  <a:srgbClr val="FF0000"/>
                </a:solidFill>
                <a:latin typeface="Palatino Linotype" panose="02040502050505030304" pitchFamily="18" charset="0"/>
              </a:rPr>
              <a:t>Small </a:t>
            </a:r>
            <a:r>
              <a:rPr lang="en-US" kern="0" dirty="0">
                <a:solidFill>
                  <a:srgbClr val="FF0000"/>
                </a:solidFill>
                <a:latin typeface="Palatino Linotype" panose="02040502050505030304" pitchFamily="18" charset="0"/>
                <a:cs typeface="Arial" pitchFamily="34" charset="0"/>
              </a:rPr>
              <a:t>relative to what? </a:t>
            </a:r>
          </a:p>
          <a:p>
            <a:pPr>
              <a:defRPr/>
            </a:pPr>
            <a:endParaRPr lang="en-US" kern="0" dirty="0">
              <a:solidFill>
                <a:srgbClr val="FF0000"/>
              </a:solidFill>
              <a:latin typeface="Arial" pitchFamily="34" charset="0"/>
              <a:cs typeface="Arial" pitchFamily="34" charset="0"/>
            </a:endParaRPr>
          </a:p>
          <a:p>
            <a:pPr>
              <a:defRPr/>
            </a:pPr>
            <a:r>
              <a:rPr lang="en-US" kern="0" dirty="0">
                <a:solidFill>
                  <a:srgbClr val="FF0000"/>
                </a:solidFill>
                <a:latin typeface="Palatino Linotype" panose="02040502050505030304" pitchFamily="18" charset="0"/>
              </a:rPr>
              <a:t>The above strategies still apply.  Often a good idea to point reader to the upper bound of the 95% CI.  Even the upper bound of the 95% CI is small relative to…  </a:t>
            </a:r>
            <a:endParaRPr lang="en-US" kern="0" dirty="0">
              <a:solidFill>
                <a:srgbClr val="FF0000"/>
              </a:solidFill>
              <a:latin typeface="Palatino Linotype" panose="02040502050505030304" pitchFamily="18" charset="0"/>
              <a:cs typeface="Arial" pitchFamily="34" charset="0"/>
            </a:endParaRPr>
          </a:p>
          <a:p>
            <a:pPr>
              <a:defRPr/>
            </a:pPr>
            <a:endParaRPr lang="en-US" kern="0" dirty="0">
              <a:solidFill>
                <a:srgbClr val="FF0000"/>
              </a:solidFill>
              <a:latin typeface="Arial" pitchFamily="34" charset="0"/>
              <a:cs typeface="Arial" pitchFamily="34" charset="0"/>
            </a:endParaRPr>
          </a:p>
          <a:p>
            <a:pPr>
              <a:defRPr/>
            </a:pPr>
            <a:endParaRPr lang="en-US" kern="0" dirty="0">
              <a:solidFill>
                <a:srgbClr val="FF0000"/>
              </a:solidFill>
              <a:latin typeface="Arial" pitchFamily="34" charset="0"/>
              <a:cs typeface="Arial" pitchFamily="34" charset="0"/>
            </a:endParaRPr>
          </a:p>
          <a:p>
            <a:pPr>
              <a:defRPr/>
            </a:pPr>
            <a:endParaRPr lang="en-US" kern="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653189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3E38625F-D56A-8463-9B75-47B2BFA391F2}"/>
              </a:ext>
            </a:extLst>
          </p:cNvPr>
          <p:cNvSpPr txBox="1">
            <a:spLocks/>
          </p:cNvSpPr>
          <p:nvPr/>
        </p:nvSpPr>
        <p:spPr bwMode="auto">
          <a:xfrm>
            <a:off x="1441622" y="1219200"/>
            <a:ext cx="9176951"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rgbClr val="565A5C"/>
                </a:solidFill>
                <a:latin typeface="HelveticaNeueLT Std"/>
                <a:ea typeface="HelveticaNeueLT Std"/>
                <a:cs typeface="HelveticaNeueLT Std"/>
              </a:defRPr>
            </a:lvl1pPr>
            <a:lvl2pPr marL="742950" indent="-285750" algn="l" rtl="0" eaLnBrk="0" fontAlgn="base" hangingPunct="0">
              <a:spcBef>
                <a:spcPct val="20000"/>
              </a:spcBef>
              <a:spcAft>
                <a:spcPct val="0"/>
              </a:spcAft>
              <a:buFont typeface="Arial" panose="020B0604020202020204" pitchFamily="34" charset="0"/>
              <a:buChar char="–"/>
              <a:defRPr sz="2600" kern="1200">
                <a:solidFill>
                  <a:srgbClr val="565A5C"/>
                </a:solidFill>
                <a:latin typeface="HelveticaNeueLT Std"/>
                <a:ea typeface="HelveticaNeueLT Std"/>
                <a:cs typeface="HelveticaNeueLT Std"/>
              </a:defRPr>
            </a:lvl2pPr>
            <a:lvl3pPr marL="1143000" indent="-228600" algn="l" rtl="0" eaLnBrk="0" fontAlgn="base" hangingPunct="0">
              <a:spcBef>
                <a:spcPct val="20000"/>
              </a:spcBef>
              <a:spcAft>
                <a:spcPct val="0"/>
              </a:spcAft>
              <a:buFont typeface="Arial" panose="020B0604020202020204" pitchFamily="34" charset="0"/>
              <a:buChar char="•"/>
              <a:defRPr sz="2400" i="1" kern="1200">
                <a:solidFill>
                  <a:srgbClr val="565A5C"/>
                </a:solidFill>
                <a:latin typeface="HelveticaNeueLT Std"/>
                <a:ea typeface="HelveticaNeueLT Std"/>
                <a:cs typeface="HelveticaNeueLT Std"/>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565A5C"/>
                </a:solidFill>
                <a:latin typeface="HelveticaNeueLT Std"/>
                <a:ea typeface="HelveticaNeueLT Std"/>
                <a:cs typeface="HelveticaNeueLT Std"/>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565A5C"/>
                </a:solidFill>
                <a:latin typeface="HelveticaNeueLT Std"/>
                <a:ea typeface="HelveticaNeueLT Std"/>
                <a:cs typeface="HelveticaNeueLT Std"/>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defRPr/>
            </a:pPr>
            <a:endParaRPr lang="en-US" altLang="en-US" sz="2000" dirty="0">
              <a:solidFill>
                <a:sysClr val="windowText" lastClr="000000"/>
              </a:solidFill>
              <a:latin typeface="Arial" pitchFamily="34" charset="0"/>
            </a:endParaRPr>
          </a:p>
          <a:p>
            <a:pPr marL="0" indent="0">
              <a:lnSpc>
                <a:spcPct val="90000"/>
              </a:lnSpc>
              <a:buNone/>
              <a:defRPr/>
            </a:pPr>
            <a:r>
              <a:rPr lang="en-US" altLang="en-US" sz="2000" dirty="0">
                <a:solidFill>
                  <a:sysClr val="windowText" lastClr="000000"/>
                </a:solidFill>
                <a:latin typeface="Palatino Linotype" panose="02040502050505030304" pitchFamily="18" charset="0"/>
              </a:rPr>
              <a:t>Using data on 19- through 22-year-olds and an RD design, Carpenter and </a:t>
            </a:r>
            <a:r>
              <a:rPr lang="en-US" altLang="en-US" sz="2000" dirty="0" err="1">
                <a:solidFill>
                  <a:sysClr val="windowText" lastClr="000000"/>
                </a:solidFill>
                <a:latin typeface="Palatino Linotype" panose="02040502050505030304" pitchFamily="18" charset="0"/>
              </a:rPr>
              <a:t>Dobkin</a:t>
            </a:r>
            <a:r>
              <a:rPr lang="en-US" altLang="en-US" sz="2000" dirty="0">
                <a:solidFill>
                  <a:sysClr val="windowText" lastClr="000000"/>
                </a:solidFill>
                <a:latin typeface="Palatino Linotype" panose="02040502050505030304" pitchFamily="18" charset="0"/>
              </a:rPr>
              <a:t> (2009) found that reaching the minimum legal drinking age was associated with a 21% increase in alcohol consumption and a 15% increase in traffic fatalities</a:t>
            </a:r>
            <a:endParaRPr lang="en-US" altLang="en-US" sz="800" dirty="0">
              <a:solidFill>
                <a:sysClr val="windowText" lastClr="000000"/>
              </a:solidFill>
              <a:latin typeface="Palatino Linotype" panose="02040502050505030304" pitchFamily="18" charset="0"/>
            </a:endParaRPr>
          </a:p>
          <a:p>
            <a:pPr marL="0" indent="0">
              <a:lnSpc>
                <a:spcPct val="90000"/>
              </a:lnSpc>
              <a:buNone/>
              <a:defRPr/>
            </a:pPr>
            <a:endParaRPr lang="en-US" altLang="en-US" sz="800" dirty="0">
              <a:solidFill>
                <a:sysClr val="windowText" lastClr="000000"/>
              </a:solidFill>
              <a:latin typeface="Arial" pitchFamily="34" charset="0"/>
            </a:endParaRPr>
          </a:p>
          <a:p>
            <a:pPr marL="0" indent="0">
              <a:lnSpc>
                <a:spcPct val="90000"/>
              </a:lnSpc>
              <a:buNone/>
              <a:defRPr/>
            </a:pPr>
            <a:r>
              <a:rPr lang="en-US" altLang="en-US" sz="2000" dirty="0">
                <a:solidFill>
                  <a:srgbClr val="FF0000"/>
                </a:solidFill>
                <a:latin typeface="Palatino Linotype" panose="02040502050505030304" pitchFamily="18" charset="0"/>
              </a:rPr>
              <a:t>The implied elasticity of traffic fatalities with respect to alcohol consumption from these estimates is 0.71 (i.e., 0.15/0.21)</a:t>
            </a:r>
          </a:p>
          <a:p>
            <a:pPr marL="0" indent="0">
              <a:lnSpc>
                <a:spcPct val="90000"/>
              </a:lnSpc>
              <a:buNone/>
              <a:defRPr/>
            </a:pPr>
            <a:endParaRPr lang="en-US" altLang="en-US" sz="2000" dirty="0">
              <a:solidFill>
                <a:sysClr val="windowText" lastClr="000000"/>
              </a:solidFill>
              <a:latin typeface="Arial" pitchFamily="34" charset="0"/>
            </a:endParaRPr>
          </a:p>
          <a:p>
            <a:pPr marL="0" indent="0">
              <a:lnSpc>
                <a:spcPct val="90000"/>
              </a:lnSpc>
              <a:buNone/>
              <a:defRPr/>
            </a:pPr>
            <a:r>
              <a:rPr lang="en-US" altLang="en-US" sz="2000" dirty="0">
                <a:solidFill>
                  <a:sysClr val="windowText" lastClr="000000"/>
                </a:solidFill>
                <a:latin typeface="Palatino Linotype" panose="02040502050505030304" pitchFamily="18" charset="0"/>
              </a:rPr>
              <a:t>Restricting our sample to 19- through 22-year-olds, we (Anderson et al. 2013) found that legalizing medical marijuana was associated with a 15% decrease in alcohol consumption and a 12% decrease in traffic fatalities</a:t>
            </a:r>
          </a:p>
          <a:p>
            <a:pPr marL="0" indent="0">
              <a:lnSpc>
                <a:spcPct val="90000"/>
              </a:lnSpc>
              <a:buNone/>
              <a:defRPr/>
            </a:pPr>
            <a:endParaRPr lang="en-US" altLang="en-US" sz="800" dirty="0">
              <a:solidFill>
                <a:sysClr val="windowText" lastClr="000000"/>
              </a:solidFill>
              <a:latin typeface="Arial" pitchFamily="34" charset="0"/>
            </a:endParaRPr>
          </a:p>
          <a:p>
            <a:pPr marL="0" indent="0">
              <a:lnSpc>
                <a:spcPct val="90000"/>
              </a:lnSpc>
              <a:buNone/>
              <a:defRPr/>
            </a:pPr>
            <a:r>
              <a:rPr lang="en-US" altLang="en-US" sz="2000" dirty="0">
                <a:solidFill>
                  <a:srgbClr val="FF0000"/>
                </a:solidFill>
                <a:latin typeface="Palatino Linotype" panose="02040502050505030304" pitchFamily="18" charset="0"/>
              </a:rPr>
              <a:t>The implied elasticity from these estimates is 0.80 (i.e., 0.12/0.15)</a:t>
            </a:r>
          </a:p>
        </p:txBody>
      </p:sp>
      <p:sp>
        <p:nvSpPr>
          <p:cNvPr id="7" name="TextBox 6">
            <a:extLst>
              <a:ext uri="{FF2B5EF4-FFF2-40B4-BE49-F238E27FC236}">
                <a16:creationId xmlns:a16="http://schemas.microsoft.com/office/drawing/2014/main" id="{70AB8BDC-CEEA-5EB0-0BAE-D4E4E57A39A2}"/>
              </a:ext>
            </a:extLst>
          </p:cNvPr>
          <p:cNvSpPr txBox="1"/>
          <p:nvPr/>
        </p:nvSpPr>
        <p:spPr>
          <a:xfrm>
            <a:off x="1783743" y="5429071"/>
            <a:ext cx="8534400" cy="1200329"/>
          </a:xfrm>
          <a:prstGeom prst="rect">
            <a:avLst/>
          </a:prstGeom>
          <a:noFill/>
        </p:spPr>
        <p:txBody>
          <a:bodyPr wrap="square">
            <a:spAutoFit/>
          </a:bodyPr>
          <a:lstStyle/>
          <a:p>
            <a:pPr eaLnBrk="0" hangingPunct="0">
              <a:defRPr/>
            </a:pPr>
            <a:r>
              <a:rPr lang="en-US" sz="1200" b="1" kern="0" dirty="0">
                <a:solidFill>
                  <a:prstClr val="black"/>
                </a:solidFill>
              </a:rPr>
              <a:t>References </a:t>
            </a:r>
          </a:p>
          <a:p>
            <a:pPr eaLnBrk="0" hangingPunct="0">
              <a:defRPr/>
            </a:pPr>
            <a:r>
              <a:rPr lang="en-US" sz="1200" kern="0" dirty="0">
                <a:solidFill>
                  <a:prstClr val="black"/>
                </a:solidFill>
              </a:rPr>
              <a:t>Anderson, D. Mark, Benjamin Hansen, and Daniel I. Rees. 2013. “Medical Marijuana Laws, Traffic Fatalities, and Alcohol Consumption.” </a:t>
            </a:r>
            <a:r>
              <a:rPr lang="en-US" sz="1200" i="1" kern="0" dirty="0">
                <a:solidFill>
                  <a:prstClr val="black"/>
                </a:solidFill>
              </a:rPr>
              <a:t>Journal of Law and Economics</a:t>
            </a:r>
            <a:r>
              <a:rPr lang="en-US" sz="1200" kern="0" dirty="0">
                <a:solidFill>
                  <a:prstClr val="black"/>
                </a:solidFill>
              </a:rPr>
              <a:t>, 56 (2): 333-369.</a:t>
            </a:r>
          </a:p>
          <a:p>
            <a:pPr eaLnBrk="0" hangingPunct="0">
              <a:defRPr/>
            </a:pPr>
            <a:endParaRPr lang="en-US" sz="1200" b="1" kern="0" dirty="0">
              <a:solidFill>
                <a:prstClr val="black"/>
              </a:solidFill>
            </a:endParaRPr>
          </a:p>
          <a:p>
            <a:pPr eaLnBrk="0" hangingPunct="0">
              <a:defRPr/>
            </a:pPr>
            <a:r>
              <a:rPr lang="en-US" sz="1200" kern="0" dirty="0">
                <a:solidFill>
                  <a:prstClr val="black"/>
                </a:solidFill>
              </a:rPr>
              <a:t>Carpenter, Christopher and Carlos </a:t>
            </a:r>
            <a:r>
              <a:rPr lang="en-US" sz="1200" kern="0" dirty="0" err="1">
                <a:solidFill>
                  <a:prstClr val="black"/>
                </a:solidFill>
              </a:rPr>
              <a:t>Dobkin</a:t>
            </a:r>
            <a:r>
              <a:rPr lang="en-US" sz="1200" kern="0" dirty="0">
                <a:solidFill>
                  <a:prstClr val="black"/>
                </a:solidFill>
              </a:rPr>
              <a:t>. 2009. “The Effect of Alcohol Consumption on Mortality: Regression Discontinuity Evidence from the Minimum Drinking Age.”  </a:t>
            </a:r>
            <a:r>
              <a:rPr lang="en-US" sz="1200" i="1" kern="0" dirty="0">
                <a:solidFill>
                  <a:prstClr val="black"/>
                </a:solidFill>
              </a:rPr>
              <a:t>AEJ: Applied</a:t>
            </a:r>
            <a:r>
              <a:rPr lang="en-US" sz="1200" kern="0" dirty="0">
                <a:solidFill>
                  <a:prstClr val="black"/>
                </a:solidFill>
              </a:rPr>
              <a:t>, 1(1): 164-182.  </a:t>
            </a:r>
          </a:p>
        </p:txBody>
      </p:sp>
      <p:sp>
        <p:nvSpPr>
          <p:cNvPr id="8" name="TextBox 7">
            <a:extLst>
              <a:ext uri="{FF2B5EF4-FFF2-40B4-BE49-F238E27FC236}">
                <a16:creationId xmlns:a16="http://schemas.microsoft.com/office/drawing/2014/main" id="{AC1184E1-A611-461A-49B6-980AE2E589B5}"/>
              </a:ext>
            </a:extLst>
          </p:cNvPr>
          <p:cNvSpPr txBox="1"/>
          <p:nvPr/>
        </p:nvSpPr>
        <p:spPr>
          <a:xfrm flipH="1">
            <a:off x="950065" y="384312"/>
            <a:ext cx="9420091" cy="1477328"/>
          </a:xfrm>
          <a:prstGeom prst="rect">
            <a:avLst/>
          </a:prstGeom>
          <a:noFill/>
        </p:spPr>
        <p:txBody>
          <a:bodyPr wrap="square" rtlCol="0">
            <a:spAutoFit/>
          </a:bodyPr>
          <a:lstStyle/>
          <a:p>
            <a:pPr>
              <a:defRPr/>
            </a:pPr>
            <a:r>
              <a:rPr lang="en-US" sz="2400" kern="0" dirty="0">
                <a:latin typeface="Palatino Linotype" panose="02040502050505030304" pitchFamily="18" charset="0"/>
              </a:rPr>
              <a:t>Sometimes you just want to confirm that your estimates are reasonable…</a:t>
            </a:r>
          </a:p>
          <a:p>
            <a:pPr>
              <a:defRPr/>
            </a:pPr>
            <a:endParaRPr lang="en-US" sz="2400" kern="0" dirty="0">
              <a:solidFill>
                <a:srgbClr val="FF0000"/>
              </a:solidFill>
            </a:endParaRPr>
          </a:p>
          <a:p>
            <a:pPr>
              <a:defRPr/>
            </a:pPr>
            <a:endParaRPr lang="en-US" kern="0" dirty="0">
              <a:solidFill>
                <a:srgbClr val="FF0000"/>
              </a:solidFill>
            </a:endParaRPr>
          </a:p>
        </p:txBody>
      </p:sp>
    </p:spTree>
    <p:extLst>
      <p:ext uri="{BB962C8B-B14F-4D97-AF65-F5344CB8AC3E}">
        <p14:creationId xmlns:p14="http://schemas.microsoft.com/office/powerpoint/2010/main" val="1878217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p:cNvSpPr>
          <p:nvPr>
            <p:ph type="body" idx="4294967295"/>
          </p:nvPr>
        </p:nvSpPr>
        <p:spPr>
          <a:xfrm>
            <a:off x="1962912" y="609600"/>
            <a:ext cx="8229600" cy="5638800"/>
          </a:xfrm>
        </p:spPr>
        <p:txBody>
          <a:bodyPr>
            <a:normAutofit lnSpcReduction="10000"/>
          </a:bodyPr>
          <a:lstStyle/>
          <a:p>
            <a:pPr marL="0" indent="0">
              <a:lnSpc>
                <a:spcPct val="80000"/>
              </a:lnSpc>
              <a:buNone/>
            </a:pPr>
            <a:endParaRPr lang="en-US" altLang="en-US" sz="1800" dirty="0">
              <a:latin typeface="Arial" pitchFamily="34" charset="0"/>
            </a:endParaRPr>
          </a:p>
          <a:p>
            <a:pPr marL="0" indent="0">
              <a:lnSpc>
                <a:spcPct val="80000"/>
              </a:lnSpc>
              <a:buNone/>
            </a:pPr>
            <a:endParaRPr lang="en-US" altLang="en-US" sz="1800" dirty="0">
              <a:latin typeface="Arial" pitchFamily="34" charset="0"/>
            </a:endParaRPr>
          </a:p>
          <a:p>
            <a:pPr marL="0" indent="0">
              <a:lnSpc>
                <a:spcPct val="80000"/>
              </a:lnSpc>
              <a:buNone/>
            </a:pPr>
            <a:r>
              <a:rPr lang="en-US" altLang="en-US" sz="1800" dirty="0">
                <a:latin typeface="Palatino Linotype" panose="02040502050505030304" pitchFamily="18" charset="0"/>
              </a:rPr>
              <a:t>If you torture the data long enough, nature will confess.</a:t>
            </a:r>
            <a:endParaRPr lang="en-US" altLang="en-US" sz="1800" dirty="0">
              <a:latin typeface="Arial" pitchFamily="34" charset="0"/>
            </a:endParaRPr>
          </a:p>
          <a:p>
            <a:pPr marL="0" indent="0">
              <a:lnSpc>
                <a:spcPct val="80000"/>
              </a:lnSpc>
              <a:buNone/>
            </a:pPr>
            <a:r>
              <a:rPr lang="en-US" altLang="en-US" sz="1800" dirty="0">
                <a:latin typeface="Palatino Linotype" panose="02040502050505030304" pitchFamily="18" charset="0"/>
              </a:rPr>
              <a:t>			          --Ronald Coase</a:t>
            </a:r>
          </a:p>
          <a:p>
            <a:pPr marL="0" indent="0">
              <a:lnSpc>
                <a:spcPct val="80000"/>
              </a:lnSpc>
              <a:buNone/>
            </a:pPr>
            <a:endParaRPr lang="en-US" altLang="en-US" sz="1800" dirty="0">
              <a:latin typeface="Arial" pitchFamily="34" charset="0"/>
            </a:endParaRPr>
          </a:p>
          <a:p>
            <a:pPr marL="0" indent="0">
              <a:lnSpc>
                <a:spcPct val="80000"/>
              </a:lnSpc>
              <a:buNone/>
            </a:pPr>
            <a:endParaRPr lang="en-US" altLang="en-US" sz="1800" dirty="0">
              <a:latin typeface="Arial" pitchFamily="34" charset="0"/>
            </a:endParaRPr>
          </a:p>
          <a:p>
            <a:pPr marL="0" indent="0">
              <a:lnSpc>
                <a:spcPct val="80000"/>
              </a:lnSpc>
              <a:buNone/>
            </a:pPr>
            <a:endParaRPr lang="en-US" altLang="en-US" sz="1800" dirty="0">
              <a:latin typeface="Arial" pitchFamily="34" charset="0"/>
            </a:endParaRPr>
          </a:p>
          <a:p>
            <a:pPr marL="0" indent="0">
              <a:lnSpc>
                <a:spcPct val="80000"/>
              </a:lnSpc>
              <a:buNone/>
            </a:pPr>
            <a:endParaRPr lang="en-US" altLang="en-US" sz="1800" dirty="0">
              <a:latin typeface="Arial" pitchFamily="34" charset="0"/>
            </a:endParaRPr>
          </a:p>
          <a:p>
            <a:pPr marL="0" indent="0">
              <a:lnSpc>
                <a:spcPct val="80000"/>
              </a:lnSpc>
              <a:buNone/>
            </a:pPr>
            <a:endParaRPr lang="en-US" altLang="en-US" sz="1800" dirty="0">
              <a:latin typeface="Arial" pitchFamily="34" charset="0"/>
            </a:endParaRPr>
          </a:p>
          <a:p>
            <a:pPr marL="0" indent="0">
              <a:lnSpc>
                <a:spcPct val="80000"/>
              </a:lnSpc>
              <a:buNone/>
            </a:pPr>
            <a:endParaRPr lang="en-US" altLang="en-US" sz="1800" dirty="0">
              <a:latin typeface="Arial" pitchFamily="34" charset="0"/>
            </a:endParaRPr>
          </a:p>
          <a:p>
            <a:pPr marL="0" indent="0">
              <a:lnSpc>
                <a:spcPct val="80000"/>
              </a:lnSpc>
              <a:buNone/>
            </a:pPr>
            <a:endParaRPr lang="en-US" altLang="en-US" sz="1800" dirty="0">
              <a:latin typeface="Arial" pitchFamily="34" charset="0"/>
            </a:endParaRPr>
          </a:p>
          <a:p>
            <a:pPr marL="0" indent="0">
              <a:lnSpc>
                <a:spcPct val="80000"/>
              </a:lnSpc>
              <a:buNone/>
            </a:pPr>
            <a:endParaRPr lang="en-US" altLang="en-US" sz="1800" dirty="0">
              <a:latin typeface="Palatino Linotype" panose="02040502050505030304" pitchFamily="18" charset="0"/>
            </a:endParaRPr>
          </a:p>
          <a:p>
            <a:pPr marL="0" indent="0">
              <a:lnSpc>
                <a:spcPct val="80000"/>
              </a:lnSpc>
              <a:buNone/>
            </a:pPr>
            <a:r>
              <a:rPr lang="en-US" altLang="en-US" sz="1800" dirty="0">
                <a:latin typeface="Palatino Linotype" panose="02040502050505030304" pitchFamily="18" charset="0"/>
              </a:rPr>
              <a:t>This is a sad and decidedly unscientific state of affairs we find ourselves in. Hardly anyone takes data analyses seriously. Or perhaps more accurately, hardly anyone takes anyone else's data analyses seriously. Like elaborately plumed birds who have long since lost the ability to procreate but not the desire, we preen and strut and display our t-values.</a:t>
            </a:r>
          </a:p>
          <a:p>
            <a:pPr marL="0" indent="0">
              <a:lnSpc>
                <a:spcPct val="80000"/>
              </a:lnSpc>
              <a:buNone/>
            </a:pPr>
            <a:r>
              <a:rPr lang="en-US" altLang="en-US" sz="1800" dirty="0">
                <a:latin typeface="Palatino Linotype" panose="02040502050505030304" pitchFamily="18" charset="0"/>
              </a:rPr>
              <a:t>	                                                       --Edward </a:t>
            </a:r>
            <a:r>
              <a:rPr lang="en-US" altLang="en-US" sz="1800" dirty="0" err="1">
                <a:latin typeface="Palatino Linotype" panose="02040502050505030304" pitchFamily="18" charset="0"/>
              </a:rPr>
              <a:t>Leamer</a:t>
            </a:r>
            <a:r>
              <a:rPr lang="en-US" altLang="en-US" sz="1800" dirty="0">
                <a:latin typeface="Palatino Linotype" panose="02040502050505030304" pitchFamily="18" charset="0"/>
              </a:rPr>
              <a:t> (1983, p. 37)</a:t>
            </a:r>
          </a:p>
          <a:p>
            <a:pPr marL="0" indent="0">
              <a:lnSpc>
                <a:spcPct val="80000"/>
              </a:lnSpc>
              <a:buNone/>
            </a:pPr>
            <a:r>
              <a:rPr lang="en-US" altLang="en-US" sz="1800" dirty="0">
                <a:latin typeface="Arial" pitchFamily="34" charset="0"/>
              </a:rPr>
              <a:t>					</a:t>
            </a:r>
          </a:p>
          <a:p>
            <a:pPr marL="0" indent="0">
              <a:lnSpc>
                <a:spcPct val="80000"/>
              </a:lnSpc>
              <a:buNone/>
            </a:pPr>
            <a:endParaRPr lang="en-US" altLang="en-US" sz="1800" dirty="0">
              <a:latin typeface="Arial" pitchFamily="34" charset="0"/>
            </a:endParaRPr>
          </a:p>
        </p:txBody>
      </p:sp>
      <p:sp>
        <p:nvSpPr>
          <p:cNvPr id="4" name="Rectangle 2"/>
          <p:cNvSpPr>
            <a:spLocks noGrp="1"/>
          </p:cNvSpPr>
          <p:nvPr>
            <p:ph type="title" idx="4294967295"/>
          </p:nvPr>
        </p:nvSpPr>
        <p:spPr>
          <a:xfrm>
            <a:off x="1536356" y="164948"/>
            <a:ext cx="8229600" cy="715962"/>
          </a:xfrm>
        </p:spPr>
        <p:txBody>
          <a:bodyPr/>
          <a:lstStyle/>
          <a:p>
            <a:pPr algn="ctr"/>
            <a:r>
              <a:rPr lang="en-US" altLang="en-US" sz="2800" b="1" dirty="0">
                <a:latin typeface="Palatino Linotype" panose="02040502050505030304" pitchFamily="18" charset="0"/>
              </a:rPr>
              <a:t>Data Mining </a:t>
            </a:r>
          </a:p>
        </p:txBody>
      </p:sp>
      <p:pic>
        <p:nvPicPr>
          <p:cNvPr id="2" name="Picture 1"/>
          <p:cNvPicPr>
            <a:picLocks noChangeAspect="1"/>
          </p:cNvPicPr>
          <p:nvPr/>
        </p:nvPicPr>
        <p:blipFill>
          <a:blip r:embed="rId3"/>
          <a:stretch>
            <a:fillRect/>
          </a:stretch>
        </p:blipFill>
        <p:spPr>
          <a:xfrm>
            <a:off x="7959692" y="609600"/>
            <a:ext cx="2933700" cy="3714750"/>
          </a:xfrm>
          <a:prstGeom prst="rect">
            <a:avLst/>
          </a:prstGeom>
        </p:spPr>
      </p:pic>
      <p:pic>
        <p:nvPicPr>
          <p:cNvPr id="5" name="Picture 4"/>
          <p:cNvPicPr>
            <a:picLocks noChangeAspect="1"/>
          </p:cNvPicPr>
          <p:nvPr/>
        </p:nvPicPr>
        <p:blipFill>
          <a:blip r:embed="rId4"/>
          <a:stretch>
            <a:fillRect/>
          </a:stretch>
        </p:blipFill>
        <p:spPr>
          <a:xfrm>
            <a:off x="2260987" y="1868181"/>
            <a:ext cx="3599390" cy="2009416"/>
          </a:xfrm>
          <a:prstGeom prst="rect">
            <a:avLst/>
          </a:prstGeom>
        </p:spPr>
      </p:pic>
    </p:spTree>
    <p:extLst>
      <p:ext uri="{BB962C8B-B14F-4D97-AF65-F5344CB8AC3E}">
        <p14:creationId xmlns:p14="http://schemas.microsoft.com/office/powerpoint/2010/main" val="989760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DE9A65D8-41C2-7C55-A721-3952E89CAF83}"/>
              </a:ext>
            </a:extLst>
          </p:cNvPr>
          <p:cNvSpPr txBox="1">
            <a:spLocks/>
          </p:cNvSpPr>
          <p:nvPr/>
        </p:nvSpPr>
        <p:spPr bwMode="auto">
          <a:xfrm>
            <a:off x="1981200" y="1143000"/>
            <a:ext cx="82296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kern="1200">
                <a:solidFill>
                  <a:srgbClr val="565A5C"/>
                </a:solidFill>
                <a:latin typeface="HelveticaNeueLT Std"/>
                <a:ea typeface="HelveticaNeueLT Std"/>
                <a:cs typeface="HelveticaNeueLT Std"/>
              </a:defRPr>
            </a:lvl1pPr>
            <a:lvl2pPr marL="742950" indent="-285750" algn="l" rtl="0" eaLnBrk="0" fontAlgn="base" hangingPunct="0">
              <a:spcBef>
                <a:spcPct val="20000"/>
              </a:spcBef>
              <a:spcAft>
                <a:spcPct val="0"/>
              </a:spcAft>
              <a:buFont typeface="Arial" pitchFamily="34" charset="0"/>
              <a:buChar char="–"/>
              <a:defRPr sz="2600" kern="1200">
                <a:solidFill>
                  <a:srgbClr val="565A5C"/>
                </a:solidFill>
                <a:latin typeface="HelveticaNeueLT Std"/>
                <a:ea typeface="HelveticaNeueLT Std"/>
                <a:cs typeface="HelveticaNeueLT Std"/>
              </a:defRPr>
            </a:lvl2pPr>
            <a:lvl3pPr marL="1143000" indent="-228600" algn="l" rtl="0" eaLnBrk="0" fontAlgn="base" hangingPunct="0">
              <a:spcBef>
                <a:spcPct val="20000"/>
              </a:spcBef>
              <a:spcAft>
                <a:spcPct val="0"/>
              </a:spcAft>
              <a:buFont typeface="Arial" pitchFamily="34" charset="0"/>
              <a:buChar char="•"/>
              <a:defRPr sz="2400" i="1" kern="1200">
                <a:solidFill>
                  <a:srgbClr val="565A5C"/>
                </a:solidFill>
                <a:latin typeface="HelveticaNeueLT Std"/>
                <a:ea typeface="HelveticaNeueLT Std"/>
                <a:cs typeface="HelveticaNeueLT Std"/>
              </a:defRPr>
            </a:lvl3pPr>
            <a:lvl4pPr marL="1600200" indent="-228600" algn="l" rtl="0" eaLnBrk="0" fontAlgn="base" hangingPunct="0">
              <a:spcBef>
                <a:spcPct val="20000"/>
              </a:spcBef>
              <a:spcAft>
                <a:spcPct val="0"/>
              </a:spcAft>
              <a:buFont typeface="Arial" pitchFamily="34" charset="0"/>
              <a:buChar char="–"/>
              <a:defRPr sz="2000" kern="1200">
                <a:solidFill>
                  <a:srgbClr val="565A5C"/>
                </a:solidFill>
                <a:latin typeface="HelveticaNeueLT Std"/>
                <a:ea typeface="HelveticaNeueLT Std"/>
                <a:cs typeface="HelveticaNeueLT Std"/>
              </a:defRPr>
            </a:lvl4pPr>
            <a:lvl5pPr marL="2057400" indent="-228600" algn="l" rtl="0" eaLnBrk="0" fontAlgn="base" hangingPunct="0">
              <a:spcBef>
                <a:spcPct val="20000"/>
              </a:spcBef>
              <a:spcAft>
                <a:spcPct val="0"/>
              </a:spcAft>
              <a:buFont typeface="Arial" pitchFamily="34" charset="0"/>
              <a:buChar char="»"/>
              <a:defRPr sz="2000" kern="1200">
                <a:solidFill>
                  <a:srgbClr val="565A5C"/>
                </a:solidFill>
                <a:latin typeface="HelveticaNeueLT Std"/>
                <a:ea typeface="HelveticaNeueLT Std"/>
                <a:cs typeface="HelveticaNeueLT Std"/>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80000"/>
              </a:lnSpc>
              <a:buNone/>
              <a:defRPr/>
            </a:pPr>
            <a:endParaRPr lang="en-US" altLang="en-US" sz="1800" dirty="0">
              <a:solidFill>
                <a:sysClr val="windowText" lastClr="000000"/>
              </a:solidFill>
              <a:latin typeface="Arial" pitchFamily="34" charset="0"/>
            </a:endParaRPr>
          </a:p>
          <a:p>
            <a:pPr marL="0" indent="0">
              <a:lnSpc>
                <a:spcPct val="80000"/>
              </a:lnSpc>
              <a:buNone/>
              <a:defRPr/>
            </a:pPr>
            <a:endParaRPr lang="en-US" altLang="en-US" sz="1800" dirty="0">
              <a:solidFill>
                <a:sysClr val="windowText" lastClr="000000"/>
              </a:solidFill>
              <a:latin typeface="Arial" pitchFamily="34" charset="0"/>
            </a:endParaRPr>
          </a:p>
          <a:p>
            <a:pPr marL="0" indent="0">
              <a:lnSpc>
                <a:spcPct val="80000"/>
              </a:lnSpc>
              <a:buNone/>
              <a:defRPr/>
            </a:pPr>
            <a:r>
              <a:rPr lang="en-US" altLang="en-US" sz="1800" dirty="0">
                <a:solidFill>
                  <a:sysClr val="windowText" lastClr="000000"/>
                </a:solidFill>
                <a:latin typeface="Palatino Linotype" panose="02040502050505030304" pitchFamily="18" charset="0"/>
              </a:rPr>
              <a:t>The terminology “data mining” is often used in the context of pre-test bias.  In particular, researchers often run a large number of different regressions on  a body of data looking for significant t statistics (at ,say, the 5% level).  Using this approach invalidates traditional hypothesis-testing procedures because such data mining is likely by chance to uncover significant t statistics; i.e., the final results chosen are much more likely to embody Type I error than the claimed 5%.	</a:t>
            </a:r>
          </a:p>
          <a:p>
            <a:pPr marL="0" indent="0">
              <a:lnSpc>
                <a:spcPct val="80000"/>
              </a:lnSpc>
              <a:buNone/>
              <a:defRPr/>
            </a:pPr>
            <a:r>
              <a:rPr lang="en-US" altLang="en-US" sz="1800" dirty="0">
                <a:solidFill>
                  <a:sysClr val="windowText" lastClr="000000"/>
                </a:solidFill>
                <a:latin typeface="Palatino Linotype" panose="02040502050505030304" pitchFamily="18" charset="0"/>
              </a:rPr>
              <a:t>		--From Peter Kennedy’s </a:t>
            </a:r>
            <a:r>
              <a:rPr lang="en-US" altLang="en-US" sz="1800" i="1" dirty="0">
                <a:solidFill>
                  <a:sysClr val="windowText" lastClr="000000"/>
                </a:solidFill>
                <a:latin typeface="Palatino Linotype" panose="02040502050505030304" pitchFamily="18" charset="0"/>
              </a:rPr>
              <a:t>Guide to Econometrics (4</a:t>
            </a:r>
            <a:r>
              <a:rPr lang="en-US" altLang="en-US" sz="1800" i="1" baseline="30000" dirty="0">
                <a:solidFill>
                  <a:sysClr val="windowText" lastClr="000000"/>
                </a:solidFill>
                <a:latin typeface="Palatino Linotype" panose="02040502050505030304" pitchFamily="18" charset="0"/>
              </a:rPr>
              <a:t>th</a:t>
            </a:r>
            <a:r>
              <a:rPr lang="en-US" altLang="en-US" sz="1800" i="1" dirty="0">
                <a:solidFill>
                  <a:sysClr val="windowText" lastClr="000000"/>
                </a:solidFill>
                <a:latin typeface="Palatino Linotype" panose="02040502050505030304" pitchFamily="18" charset="0"/>
              </a:rPr>
              <a:t> </a:t>
            </a:r>
            <a:r>
              <a:rPr lang="en-US" altLang="en-US" sz="1800" i="1" dirty="0" err="1">
                <a:solidFill>
                  <a:sysClr val="windowText" lastClr="000000"/>
                </a:solidFill>
                <a:latin typeface="Palatino Linotype" panose="02040502050505030304" pitchFamily="18" charset="0"/>
              </a:rPr>
              <a:t>edtion</a:t>
            </a:r>
            <a:r>
              <a:rPr lang="en-US" altLang="en-US" sz="1800" i="1" dirty="0">
                <a:solidFill>
                  <a:sysClr val="windowText" lastClr="000000"/>
                </a:solidFill>
                <a:latin typeface="Palatino Linotype" panose="02040502050505030304" pitchFamily="18" charset="0"/>
              </a:rPr>
              <a:t>)</a:t>
            </a:r>
            <a:r>
              <a:rPr lang="en-US" altLang="en-US" sz="1800" dirty="0">
                <a:solidFill>
                  <a:sysClr val="windowText" lastClr="000000"/>
                </a:solidFill>
                <a:latin typeface="Palatino Linotype" panose="02040502050505030304" pitchFamily="18" charset="0"/>
              </a:rPr>
              <a:t>		</a:t>
            </a:r>
          </a:p>
          <a:p>
            <a:pPr marL="0" indent="0">
              <a:lnSpc>
                <a:spcPct val="80000"/>
              </a:lnSpc>
              <a:buNone/>
              <a:defRPr/>
            </a:pPr>
            <a:endParaRPr lang="en-US" altLang="en-US" sz="1800" dirty="0">
              <a:solidFill>
                <a:sysClr val="windowText" lastClr="000000"/>
              </a:solidFill>
              <a:latin typeface="Arial" pitchFamily="34" charset="0"/>
            </a:endParaRPr>
          </a:p>
        </p:txBody>
      </p:sp>
      <p:sp>
        <p:nvSpPr>
          <p:cNvPr id="6" name="Rectangle 2">
            <a:extLst>
              <a:ext uri="{FF2B5EF4-FFF2-40B4-BE49-F238E27FC236}">
                <a16:creationId xmlns:a16="http://schemas.microsoft.com/office/drawing/2014/main" id="{8601DF29-DA13-27EC-01A4-0BA1B744A3FC}"/>
              </a:ext>
            </a:extLst>
          </p:cNvPr>
          <p:cNvSpPr txBox="1">
            <a:spLocks/>
          </p:cNvSpPr>
          <p:nvPr/>
        </p:nvSpPr>
        <p:spPr bwMode="auto">
          <a:xfrm>
            <a:off x="1752600" y="313732"/>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1"/>
                </a:solidFill>
                <a:latin typeface="HelveticaNeueLT Std"/>
                <a:ea typeface="HelveticaNeueLT Std"/>
                <a:cs typeface="HelveticaNeueLT Std"/>
              </a:defRPr>
            </a:lvl1pPr>
            <a:lvl2pPr algn="l" rtl="0" eaLnBrk="0" fontAlgn="base" hangingPunct="0">
              <a:spcBef>
                <a:spcPct val="0"/>
              </a:spcBef>
              <a:spcAft>
                <a:spcPct val="0"/>
              </a:spcAft>
              <a:defRPr sz="4000">
                <a:solidFill>
                  <a:schemeClr val="tx1"/>
                </a:solidFill>
                <a:latin typeface="HelveticaNeueLT Std"/>
                <a:ea typeface="HelveticaNeueLT Std"/>
                <a:cs typeface="HelveticaNeueLT Std"/>
              </a:defRPr>
            </a:lvl2pPr>
            <a:lvl3pPr algn="l" rtl="0" eaLnBrk="0" fontAlgn="base" hangingPunct="0">
              <a:spcBef>
                <a:spcPct val="0"/>
              </a:spcBef>
              <a:spcAft>
                <a:spcPct val="0"/>
              </a:spcAft>
              <a:defRPr sz="4000">
                <a:solidFill>
                  <a:schemeClr val="tx1"/>
                </a:solidFill>
                <a:latin typeface="HelveticaNeueLT Std"/>
                <a:ea typeface="HelveticaNeueLT Std"/>
                <a:cs typeface="HelveticaNeueLT Std"/>
              </a:defRPr>
            </a:lvl3pPr>
            <a:lvl4pPr algn="l" rtl="0" eaLnBrk="0" fontAlgn="base" hangingPunct="0">
              <a:spcBef>
                <a:spcPct val="0"/>
              </a:spcBef>
              <a:spcAft>
                <a:spcPct val="0"/>
              </a:spcAft>
              <a:defRPr sz="4000">
                <a:solidFill>
                  <a:schemeClr val="tx1"/>
                </a:solidFill>
                <a:latin typeface="HelveticaNeueLT Std"/>
                <a:ea typeface="HelveticaNeueLT Std"/>
                <a:cs typeface="HelveticaNeueLT Std"/>
              </a:defRPr>
            </a:lvl4pPr>
            <a:lvl5pPr algn="l" rtl="0" eaLnBrk="0" fontAlgn="base" hangingPunct="0">
              <a:spcBef>
                <a:spcPct val="0"/>
              </a:spcBef>
              <a:spcAft>
                <a:spcPct val="0"/>
              </a:spcAft>
              <a:defRPr sz="4000">
                <a:solidFill>
                  <a:schemeClr val="tx1"/>
                </a:solidFill>
                <a:latin typeface="HelveticaNeueLT Std"/>
                <a:ea typeface="HelveticaNeueLT Std"/>
                <a:cs typeface="HelveticaNeueLT Std"/>
              </a:defRPr>
            </a:lvl5pPr>
            <a:lvl6pPr marL="457200" algn="l" rtl="0" fontAlgn="base">
              <a:spcBef>
                <a:spcPct val="0"/>
              </a:spcBef>
              <a:spcAft>
                <a:spcPct val="0"/>
              </a:spcAft>
              <a:defRPr sz="4000">
                <a:solidFill>
                  <a:schemeClr val="tx1"/>
                </a:solidFill>
                <a:latin typeface="HelveticaNeueLT Std"/>
                <a:ea typeface="HelveticaNeueLT Std"/>
                <a:cs typeface="HelveticaNeueLT Std"/>
              </a:defRPr>
            </a:lvl6pPr>
            <a:lvl7pPr marL="914400" algn="l" rtl="0" fontAlgn="base">
              <a:spcBef>
                <a:spcPct val="0"/>
              </a:spcBef>
              <a:spcAft>
                <a:spcPct val="0"/>
              </a:spcAft>
              <a:defRPr sz="4000">
                <a:solidFill>
                  <a:schemeClr val="tx1"/>
                </a:solidFill>
                <a:latin typeface="HelveticaNeueLT Std"/>
                <a:ea typeface="HelveticaNeueLT Std"/>
                <a:cs typeface="HelveticaNeueLT Std"/>
              </a:defRPr>
            </a:lvl7pPr>
            <a:lvl8pPr marL="1371600" algn="l" rtl="0" fontAlgn="base">
              <a:spcBef>
                <a:spcPct val="0"/>
              </a:spcBef>
              <a:spcAft>
                <a:spcPct val="0"/>
              </a:spcAft>
              <a:defRPr sz="4000">
                <a:solidFill>
                  <a:schemeClr val="tx1"/>
                </a:solidFill>
                <a:latin typeface="HelveticaNeueLT Std"/>
                <a:ea typeface="HelveticaNeueLT Std"/>
                <a:cs typeface="HelveticaNeueLT Std"/>
              </a:defRPr>
            </a:lvl8pPr>
            <a:lvl9pPr marL="1828800" algn="l" rtl="0" fontAlgn="base">
              <a:spcBef>
                <a:spcPct val="0"/>
              </a:spcBef>
              <a:spcAft>
                <a:spcPct val="0"/>
              </a:spcAft>
              <a:defRPr sz="4000">
                <a:solidFill>
                  <a:schemeClr val="tx1"/>
                </a:solidFill>
                <a:latin typeface="HelveticaNeueLT Std"/>
                <a:ea typeface="HelveticaNeueLT Std"/>
                <a:cs typeface="HelveticaNeueLT Std"/>
              </a:defRPr>
            </a:lvl9pPr>
          </a:lstStyle>
          <a:p>
            <a:pPr algn="ctr">
              <a:defRPr/>
            </a:pPr>
            <a:r>
              <a:rPr lang="en-US" altLang="en-US" sz="2800" b="1" dirty="0">
                <a:solidFill>
                  <a:srgbClr val="000000"/>
                </a:solidFill>
                <a:latin typeface="Palatino Linotype" panose="02040502050505030304" pitchFamily="18" charset="0"/>
              </a:rPr>
              <a:t>“Classic” data mining or p-hacking </a:t>
            </a:r>
          </a:p>
        </p:txBody>
      </p:sp>
      <p:pic>
        <p:nvPicPr>
          <p:cNvPr id="7" name="Picture 2">
            <a:extLst>
              <a:ext uri="{FF2B5EF4-FFF2-40B4-BE49-F238E27FC236}">
                <a16:creationId xmlns:a16="http://schemas.microsoft.com/office/drawing/2014/main" id="{DAC2F557-894C-A650-F079-D7782677F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0263" y="3674075"/>
            <a:ext cx="2019793" cy="3019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9804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67D0543B-CF03-2F65-B0A5-666D6ADBC8F8}"/>
              </a:ext>
            </a:extLst>
          </p:cNvPr>
          <p:cNvSpPr txBox="1">
            <a:spLocks noChangeArrowheads="1"/>
          </p:cNvSpPr>
          <p:nvPr/>
        </p:nvSpPr>
        <p:spPr bwMode="auto">
          <a:xfrm>
            <a:off x="2018969" y="18288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lvl="1" eaLnBrk="1" hangingPunct="1">
              <a:buClrTx/>
              <a:buFont typeface="Courier New" panose="02070309020205020404" pitchFamily="49" charset="0"/>
              <a:buChar char="o"/>
              <a:defRPr/>
            </a:pPr>
            <a:endParaRPr lang="en-US" altLang="en-US" sz="1600" kern="0" dirty="0">
              <a:solidFill>
                <a:srgbClr val="000000"/>
              </a:solidFill>
              <a:latin typeface="Arial"/>
            </a:endParaRPr>
          </a:p>
          <a:p>
            <a:pPr lvl="1" eaLnBrk="1" hangingPunct="1">
              <a:buClrTx/>
              <a:buFont typeface="Courier New" panose="02070309020205020404" pitchFamily="49" charset="0"/>
              <a:buChar char="o"/>
              <a:defRPr/>
            </a:pPr>
            <a:endParaRPr lang="en-US" altLang="en-US" sz="1600" kern="0" dirty="0">
              <a:solidFill>
                <a:srgbClr val="000000"/>
              </a:solidFill>
              <a:latin typeface="Arial"/>
            </a:endParaRPr>
          </a:p>
          <a:p>
            <a:pPr marL="0" indent="0" eaLnBrk="1" hangingPunct="1">
              <a:buClrTx/>
              <a:buNone/>
              <a:defRPr/>
            </a:pPr>
            <a:r>
              <a:rPr lang="en-US" altLang="en-US" sz="2000" kern="0" dirty="0">
                <a:solidFill>
                  <a:srgbClr val="000000"/>
                </a:solidFill>
                <a:latin typeface="Palatino Linotype" panose="02040502050505030304" pitchFamily="18" charset="0"/>
              </a:rPr>
              <a:t>1.   You only report estimates of the following equation:</a:t>
            </a:r>
          </a:p>
          <a:p>
            <a:pPr eaLnBrk="1" hangingPunct="1">
              <a:buClrTx/>
              <a:defRPr/>
            </a:pPr>
            <a:endParaRPr lang="en-US" altLang="en-US" sz="2000" kern="0" dirty="0">
              <a:solidFill>
                <a:srgbClr val="000000"/>
              </a:solidFill>
              <a:latin typeface="Palatino Linotype" panose="02040502050505030304" pitchFamily="18" charset="0"/>
            </a:endParaRPr>
          </a:p>
          <a:p>
            <a:pPr marL="0" indent="0" eaLnBrk="1" hangingPunct="1">
              <a:buClrTx/>
              <a:buNone/>
              <a:defRPr/>
            </a:pPr>
            <a:r>
              <a:rPr lang="en-US" altLang="en-US" sz="2000" kern="0" dirty="0">
                <a:solidFill>
                  <a:srgbClr val="000000"/>
                </a:solidFill>
                <a:latin typeface="Palatino Linotype" panose="02040502050505030304" pitchFamily="18" charset="0"/>
              </a:rPr>
              <a:t>      </a:t>
            </a:r>
            <a:r>
              <a:rPr lang="en-US" altLang="en-US" sz="2000" i="1" dirty="0" err="1">
                <a:solidFill>
                  <a:prstClr val="black"/>
                </a:solidFill>
                <a:latin typeface="Palatino Linotype" panose="02040502050505030304" pitchFamily="18" charset="0"/>
                <a:cs typeface="Times New Roman"/>
              </a:rPr>
              <a:t>y</a:t>
            </a:r>
            <a:r>
              <a:rPr lang="en-US" altLang="en-US" sz="2000" i="1" baseline="-25000" dirty="0" err="1">
                <a:solidFill>
                  <a:prstClr val="black"/>
                </a:solidFill>
                <a:latin typeface="Palatino Linotype" panose="02040502050505030304" pitchFamily="18" charset="0"/>
                <a:cs typeface="Times New Roman"/>
              </a:rPr>
              <a:t>i</a:t>
            </a:r>
            <a:r>
              <a:rPr lang="en-US" sz="2000" i="1" baseline="-25000" dirty="0" err="1">
                <a:solidFill>
                  <a:prstClr val="black"/>
                </a:solidFill>
                <a:latin typeface="Palatino Linotype" panose="02040502050505030304" pitchFamily="18" charset="0"/>
                <a:ea typeface="Times New Roman"/>
                <a:cs typeface="Times New Roman"/>
              </a:rPr>
              <a:t>t</a:t>
            </a:r>
            <a:r>
              <a:rPr lang="en-US" sz="2000" i="1" dirty="0">
                <a:solidFill>
                  <a:prstClr val="black"/>
                </a:solidFill>
                <a:latin typeface="Palatino Linotype" panose="02040502050505030304" pitchFamily="18" charset="0"/>
                <a:ea typeface="Times New Roman"/>
                <a:cs typeface="Times New Roman"/>
              </a:rPr>
              <a:t> = α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1it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2</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2it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err="1">
                <a:solidFill>
                  <a:prstClr val="black"/>
                </a:solidFill>
                <a:latin typeface="Palatino Linotype" panose="02040502050505030304" pitchFamily="18" charset="0"/>
                <a:ea typeface="Times New Roman"/>
                <a:cs typeface="Times New Roman"/>
              </a:rPr>
              <a:t>k</a:t>
            </a:r>
            <a:r>
              <a:rPr lang="en-US" sz="2000" i="1" dirty="0" err="1">
                <a:solidFill>
                  <a:prstClr val="black"/>
                </a:solidFill>
                <a:latin typeface="Palatino Linotype" panose="02040502050505030304" pitchFamily="18" charset="0"/>
                <a:ea typeface="Times New Roman"/>
                <a:cs typeface="Times New Roman"/>
              </a:rPr>
              <a:t>X</a:t>
            </a:r>
            <a:r>
              <a:rPr lang="en-US" sz="2000" i="1" baseline="-25000" dirty="0" err="1">
                <a:solidFill>
                  <a:prstClr val="black"/>
                </a:solidFill>
                <a:latin typeface="Palatino Linotype" panose="02040502050505030304" pitchFamily="18" charset="0"/>
                <a:ea typeface="Times New Roman"/>
                <a:cs typeface="Times New Roman"/>
              </a:rPr>
              <a:t>kit</a:t>
            </a:r>
            <a:r>
              <a:rPr lang="en-US" sz="2000" i="1" dirty="0">
                <a:solidFill>
                  <a:prstClr val="black"/>
                </a:solidFill>
                <a:latin typeface="Palatino Linotype" panose="02040502050505030304" pitchFamily="18" charset="0"/>
                <a:ea typeface="Times New Roman"/>
                <a:cs typeface="Times New Roman"/>
              </a:rPr>
              <a:t> + </a:t>
            </a:r>
            <a:r>
              <a:rPr lang="en-US" sz="2000" i="1" dirty="0" err="1">
                <a:solidFill>
                  <a:prstClr val="black"/>
                </a:solidFill>
                <a:latin typeface="Palatino Linotype" panose="02040502050505030304" pitchFamily="18" charset="0"/>
                <a:ea typeface="Times New Roman"/>
                <a:cs typeface="Times New Roman"/>
              </a:rPr>
              <a:t>ε</a:t>
            </a:r>
            <a:r>
              <a:rPr lang="en-US" sz="2000" i="1" baseline="-25000" dirty="0" err="1">
                <a:solidFill>
                  <a:prstClr val="black"/>
                </a:solidFill>
                <a:latin typeface="Palatino Linotype" panose="02040502050505030304" pitchFamily="18" charset="0"/>
                <a:ea typeface="Times New Roman"/>
                <a:cs typeface="Times New Roman"/>
              </a:rPr>
              <a:t>it</a:t>
            </a:r>
            <a:r>
              <a:rPr lang="en-US" altLang="en-US" sz="2000" kern="0" dirty="0">
                <a:solidFill>
                  <a:srgbClr val="000000"/>
                </a:solidFill>
                <a:latin typeface="Palatino Linotype" panose="02040502050505030304" pitchFamily="18" charset="0"/>
              </a:rPr>
              <a:t> .</a:t>
            </a:r>
            <a:endParaRPr lang="en-US" sz="2000" kern="0" dirty="0">
              <a:solidFill>
                <a:srgbClr val="000000"/>
              </a:solidFill>
              <a:latin typeface="Palatino Linotype" panose="02040502050505030304" pitchFamily="18" charset="0"/>
            </a:endParaRPr>
          </a:p>
          <a:p>
            <a:pPr marL="0" indent="0" eaLnBrk="1" hangingPunct="1">
              <a:buClrTx/>
              <a:buNone/>
              <a:defRPr/>
            </a:pPr>
            <a:endParaRPr lang="en-US" altLang="en-US" sz="2000" kern="0" dirty="0">
              <a:solidFill>
                <a:srgbClr val="000000"/>
              </a:solidFill>
              <a:latin typeface="Palatino Linotype" panose="02040502050505030304" pitchFamily="18" charset="0"/>
            </a:endParaRPr>
          </a:p>
          <a:p>
            <a:pPr marL="0" indent="0" eaLnBrk="1" hangingPunct="1">
              <a:buClrTx/>
              <a:buNone/>
              <a:defRPr/>
            </a:pPr>
            <a:r>
              <a:rPr lang="en-US" altLang="en-US" sz="2000" kern="0" dirty="0">
                <a:solidFill>
                  <a:srgbClr val="000000"/>
                </a:solidFill>
                <a:latin typeface="Palatino Linotype" panose="02040502050505030304" pitchFamily="18" charset="0"/>
              </a:rPr>
              <a:t>      However, estimating this equation produces very different results:	</a:t>
            </a:r>
          </a:p>
          <a:p>
            <a:pPr marL="0" indent="0" eaLnBrk="1" hangingPunct="1">
              <a:buClrTx/>
              <a:buNone/>
              <a:defRPr/>
            </a:pPr>
            <a:r>
              <a:rPr lang="en-US" altLang="en-US" sz="2000" kern="0" dirty="0">
                <a:solidFill>
                  <a:srgbClr val="000000"/>
                </a:solidFill>
                <a:latin typeface="Palatino Linotype" panose="02040502050505030304" pitchFamily="18" charset="0"/>
              </a:rPr>
              <a:t>       </a:t>
            </a:r>
          </a:p>
          <a:p>
            <a:pPr marL="0" indent="0" eaLnBrk="1" hangingPunct="1">
              <a:buClrTx/>
              <a:buNone/>
              <a:defRPr/>
            </a:pPr>
            <a:r>
              <a:rPr lang="en-US" altLang="en-US" sz="2000" kern="0" dirty="0">
                <a:solidFill>
                  <a:srgbClr val="000000"/>
                </a:solidFill>
                <a:latin typeface="Palatino Linotype" panose="02040502050505030304" pitchFamily="18" charset="0"/>
              </a:rPr>
              <a:t>      ln(</a:t>
            </a:r>
            <a:r>
              <a:rPr lang="en-US" altLang="en-US" sz="2000" i="1" dirty="0" err="1">
                <a:solidFill>
                  <a:prstClr val="black"/>
                </a:solidFill>
                <a:latin typeface="Palatino Linotype" panose="02040502050505030304" pitchFamily="18" charset="0"/>
                <a:cs typeface="Times New Roman"/>
              </a:rPr>
              <a:t>y</a:t>
            </a:r>
            <a:r>
              <a:rPr lang="en-US" altLang="en-US" sz="2000" i="1" baseline="-25000" dirty="0" err="1">
                <a:solidFill>
                  <a:prstClr val="black"/>
                </a:solidFill>
                <a:latin typeface="Palatino Linotype" panose="02040502050505030304" pitchFamily="18" charset="0"/>
                <a:cs typeface="Times New Roman"/>
              </a:rPr>
              <a:t>i</a:t>
            </a:r>
            <a:r>
              <a:rPr lang="en-US" sz="2000" i="1" baseline="-25000" dirty="0" err="1">
                <a:solidFill>
                  <a:prstClr val="black"/>
                </a:solidFill>
                <a:latin typeface="Palatino Linotype" panose="02040502050505030304" pitchFamily="18" charset="0"/>
                <a:ea typeface="Times New Roman"/>
                <a:cs typeface="Times New Roman"/>
              </a:rPr>
              <a:t>t</a:t>
            </a:r>
            <a:r>
              <a:rPr lang="en-US" sz="2000" dirty="0">
                <a:solidFill>
                  <a:prstClr val="black"/>
                </a:solidFill>
                <a:latin typeface="Palatino Linotype" panose="02040502050505030304" pitchFamily="18" charset="0"/>
                <a:ea typeface="Times New Roman"/>
                <a:cs typeface="Times New Roman"/>
              </a:rPr>
              <a:t>)</a:t>
            </a:r>
            <a:r>
              <a:rPr lang="en-US" sz="2000" i="1" dirty="0">
                <a:solidFill>
                  <a:prstClr val="black"/>
                </a:solidFill>
                <a:latin typeface="Palatino Linotype" panose="02040502050505030304" pitchFamily="18" charset="0"/>
                <a:ea typeface="Times New Roman"/>
                <a:cs typeface="Times New Roman"/>
              </a:rPr>
              <a:t>= α</a:t>
            </a:r>
            <a:r>
              <a:rPr lang="en-US" sz="2000" i="1" baseline="-25000" dirty="0">
                <a:solidFill>
                  <a:prstClr val="black"/>
                </a:solidFill>
                <a:latin typeface="Palatino Linotype" panose="02040502050505030304" pitchFamily="18" charset="0"/>
                <a:ea typeface="Times New Roman"/>
                <a:cs typeface="Times New Roman"/>
              </a:rPr>
              <a:t> </a:t>
            </a:r>
            <a:r>
              <a:rPr lang="en-US" sz="2000" i="1" dirty="0">
                <a:solidFill>
                  <a:prstClr val="black"/>
                </a:solidFill>
                <a:latin typeface="Palatino Linotype" panose="02040502050505030304" pitchFamily="18" charset="0"/>
                <a:ea typeface="Times New Roman"/>
                <a:cs typeface="Times New Roman"/>
              </a:rPr>
              <a:t>+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1it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2</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2it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err="1">
                <a:solidFill>
                  <a:prstClr val="black"/>
                </a:solidFill>
                <a:latin typeface="Palatino Linotype" panose="02040502050505030304" pitchFamily="18" charset="0"/>
                <a:ea typeface="Times New Roman"/>
                <a:cs typeface="Times New Roman"/>
              </a:rPr>
              <a:t>k</a:t>
            </a:r>
            <a:r>
              <a:rPr lang="en-US" sz="2000" i="1" dirty="0" err="1">
                <a:solidFill>
                  <a:prstClr val="black"/>
                </a:solidFill>
                <a:latin typeface="Palatino Linotype" panose="02040502050505030304" pitchFamily="18" charset="0"/>
                <a:ea typeface="Times New Roman"/>
                <a:cs typeface="Times New Roman"/>
              </a:rPr>
              <a:t>X</a:t>
            </a:r>
            <a:r>
              <a:rPr lang="en-US" sz="2000" i="1" baseline="-25000" dirty="0" err="1">
                <a:solidFill>
                  <a:prstClr val="black"/>
                </a:solidFill>
                <a:latin typeface="Palatino Linotype" panose="02040502050505030304" pitchFamily="18" charset="0"/>
                <a:ea typeface="Times New Roman"/>
                <a:cs typeface="Times New Roman"/>
              </a:rPr>
              <a:t>kit</a:t>
            </a:r>
            <a:r>
              <a:rPr lang="en-US" sz="2000" i="1" dirty="0">
                <a:solidFill>
                  <a:prstClr val="black"/>
                </a:solidFill>
                <a:latin typeface="Palatino Linotype" panose="02040502050505030304" pitchFamily="18" charset="0"/>
                <a:ea typeface="Times New Roman"/>
                <a:cs typeface="Times New Roman"/>
              </a:rPr>
              <a:t> + </a:t>
            </a:r>
            <a:r>
              <a:rPr lang="en-US" sz="2000" i="1" dirty="0" err="1">
                <a:solidFill>
                  <a:prstClr val="black"/>
                </a:solidFill>
                <a:latin typeface="Palatino Linotype" panose="02040502050505030304" pitchFamily="18" charset="0"/>
                <a:ea typeface="Times New Roman"/>
                <a:cs typeface="Times New Roman"/>
              </a:rPr>
              <a:t>ε</a:t>
            </a:r>
            <a:r>
              <a:rPr lang="en-US" sz="2000" i="1" baseline="-25000" dirty="0" err="1">
                <a:solidFill>
                  <a:prstClr val="black"/>
                </a:solidFill>
                <a:latin typeface="Palatino Linotype" panose="02040502050505030304" pitchFamily="18" charset="0"/>
                <a:ea typeface="Times New Roman"/>
                <a:cs typeface="Times New Roman"/>
              </a:rPr>
              <a:t>it</a:t>
            </a:r>
            <a:r>
              <a:rPr lang="en-US" altLang="en-US" sz="2000" kern="0" dirty="0">
                <a:solidFill>
                  <a:srgbClr val="000000"/>
                </a:solidFill>
                <a:latin typeface="Palatino Linotype" panose="02040502050505030304" pitchFamily="18" charset="0"/>
              </a:rPr>
              <a:t> .</a:t>
            </a:r>
            <a:endParaRPr lang="en-US" sz="2000" kern="0" dirty="0">
              <a:solidFill>
                <a:srgbClr val="000000"/>
              </a:solidFill>
              <a:latin typeface="Palatino Linotype" panose="02040502050505030304" pitchFamily="18" charset="0"/>
            </a:endParaRPr>
          </a:p>
          <a:p>
            <a:pPr marL="0" indent="0" eaLnBrk="1" hangingPunct="1">
              <a:buClrTx/>
              <a:buNone/>
              <a:defRPr/>
            </a:pPr>
            <a:endParaRPr lang="en-US" altLang="en-US" sz="2000" kern="0" dirty="0">
              <a:solidFill>
                <a:srgbClr val="000000"/>
              </a:solidFill>
              <a:latin typeface="Arial"/>
            </a:endParaRPr>
          </a:p>
          <a:p>
            <a:pPr eaLnBrk="1" hangingPunct="1">
              <a:buClrTx/>
              <a:defRPr/>
            </a:pPr>
            <a:endParaRPr lang="en-US" altLang="en-US" sz="2000" kern="0" dirty="0">
              <a:solidFill>
                <a:srgbClr val="000000"/>
              </a:solidFill>
              <a:latin typeface="Arial"/>
            </a:endParaRPr>
          </a:p>
          <a:p>
            <a:pPr eaLnBrk="1" hangingPunct="1">
              <a:buClrTx/>
              <a:defRPr/>
            </a:pPr>
            <a:endParaRPr lang="en-US" altLang="en-US" sz="2000" kern="0" dirty="0">
              <a:solidFill>
                <a:srgbClr val="000000"/>
              </a:solidFill>
              <a:latin typeface="Arial"/>
            </a:endParaRPr>
          </a:p>
          <a:p>
            <a:pPr eaLnBrk="1" hangingPunct="1">
              <a:buClrTx/>
              <a:defRPr/>
            </a:pPr>
            <a:endParaRPr lang="en-US" altLang="en-US" sz="2000" kern="0" dirty="0">
              <a:solidFill>
                <a:srgbClr val="000000"/>
              </a:solidFill>
              <a:latin typeface="Arial"/>
            </a:endParaRPr>
          </a:p>
        </p:txBody>
      </p:sp>
      <p:sp>
        <p:nvSpPr>
          <p:cNvPr id="6" name="Rectangle 2">
            <a:extLst>
              <a:ext uri="{FF2B5EF4-FFF2-40B4-BE49-F238E27FC236}">
                <a16:creationId xmlns:a16="http://schemas.microsoft.com/office/drawing/2014/main" id="{111D3626-2EA6-A2B8-ACFC-3EFB58136E11}"/>
              </a:ext>
            </a:extLst>
          </p:cNvPr>
          <p:cNvSpPr txBox="1">
            <a:spLocks/>
          </p:cNvSpPr>
          <p:nvPr/>
        </p:nvSpPr>
        <p:spPr bwMode="auto">
          <a:xfrm>
            <a:off x="107092" y="731108"/>
            <a:ext cx="1059867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1"/>
                </a:solidFill>
                <a:latin typeface="HelveticaNeueLT Std"/>
                <a:ea typeface="HelveticaNeueLT Std"/>
                <a:cs typeface="HelveticaNeueLT Std"/>
              </a:defRPr>
            </a:lvl1pPr>
            <a:lvl2pPr algn="l" rtl="0" eaLnBrk="0" fontAlgn="base" hangingPunct="0">
              <a:spcBef>
                <a:spcPct val="0"/>
              </a:spcBef>
              <a:spcAft>
                <a:spcPct val="0"/>
              </a:spcAft>
              <a:defRPr sz="4000">
                <a:solidFill>
                  <a:schemeClr val="tx1"/>
                </a:solidFill>
                <a:latin typeface="HelveticaNeueLT Std"/>
                <a:ea typeface="HelveticaNeueLT Std"/>
                <a:cs typeface="HelveticaNeueLT Std"/>
              </a:defRPr>
            </a:lvl2pPr>
            <a:lvl3pPr algn="l" rtl="0" eaLnBrk="0" fontAlgn="base" hangingPunct="0">
              <a:spcBef>
                <a:spcPct val="0"/>
              </a:spcBef>
              <a:spcAft>
                <a:spcPct val="0"/>
              </a:spcAft>
              <a:defRPr sz="4000">
                <a:solidFill>
                  <a:schemeClr val="tx1"/>
                </a:solidFill>
                <a:latin typeface="HelveticaNeueLT Std"/>
                <a:ea typeface="HelveticaNeueLT Std"/>
                <a:cs typeface="HelveticaNeueLT Std"/>
              </a:defRPr>
            </a:lvl3pPr>
            <a:lvl4pPr algn="l" rtl="0" eaLnBrk="0" fontAlgn="base" hangingPunct="0">
              <a:spcBef>
                <a:spcPct val="0"/>
              </a:spcBef>
              <a:spcAft>
                <a:spcPct val="0"/>
              </a:spcAft>
              <a:defRPr sz="4000">
                <a:solidFill>
                  <a:schemeClr val="tx1"/>
                </a:solidFill>
                <a:latin typeface="HelveticaNeueLT Std"/>
                <a:ea typeface="HelveticaNeueLT Std"/>
                <a:cs typeface="HelveticaNeueLT Std"/>
              </a:defRPr>
            </a:lvl4pPr>
            <a:lvl5pPr algn="l" rtl="0" eaLnBrk="0" fontAlgn="base" hangingPunct="0">
              <a:spcBef>
                <a:spcPct val="0"/>
              </a:spcBef>
              <a:spcAft>
                <a:spcPct val="0"/>
              </a:spcAft>
              <a:defRPr sz="4000">
                <a:solidFill>
                  <a:schemeClr val="tx1"/>
                </a:solidFill>
                <a:latin typeface="HelveticaNeueLT Std"/>
                <a:ea typeface="HelveticaNeueLT Std"/>
                <a:cs typeface="HelveticaNeueLT Std"/>
              </a:defRPr>
            </a:lvl5pPr>
            <a:lvl6pPr marL="457200" algn="l" rtl="0" fontAlgn="base">
              <a:spcBef>
                <a:spcPct val="0"/>
              </a:spcBef>
              <a:spcAft>
                <a:spcPct val="0"/>
              </a:spcAft>
              <a:defRPr sz="4000">
                <a:solidFill>
                  <a:schemeClr val="tx1"/>
                </a:solidFill>
                <a:latin typeface="HelveticaNeueLT Std"/>
                <a:ea typeface="HelveticaNeueLT Std"/>
                <a:cs typeface="HelveticaNeueLT Std"/>
              </a:defRPr>
            </a:lvl6pPr>
            <a:lvl7pPr marL="914400" algn="l" rtl="0" fontAlgn="base">
              <a:spcBef>
                <a:spcPct val="0"/>
              </a:spcBef>
              <a:spcAft>
                <a:spcPct val="0"/>
              </a:spcAft>
              <a:defRPr sz="4000">
                <a:solidFill>
                  <a:schemeClr val="tx1"/>
                </a:solidFill>
                <a:latin typeface="HelveticaNeueLT Std"/>
                <a:ea typeface="HelveticaNeueLT Std"/>
                <a:cs typeface="HelveticaNeueLT Std"/>
              </a:defRPr>
            </a:lvl7pPr>
            <a:lvl8pPr marL="1371600" algn="l" rtl="0" fontAlgn="base">
              <a:spcBef>
                <a:spcPct val="0"/>
              </a:spcBef>
              <a:spcAft>
                <a:spcPct val="0"/>
              </a:spcAft>
              <a:defRPr sz="4000">
                <a:solidFill>
                  <a:schemeClr val="tx1"/>
                </a:solidFill>
                <a:latin typeface="HelveticaNeueLT Std"/>
                <a:ea typeface="HelveticaNeueLT Std"/>
                <a:cs typeface="HelveticaNeueLT Std"/>
              </a:defRPr>
            </a:lvl8pPr>
            <a:lvl9pPr marL="1828800" algn="l" rtl="0" fontAlgn="base">
              <a:spcBef>
                <a:spcPct val="0"/>
              </a:spcBef>
              <a:spcAft>
                <a:spcPct val="0"/>
              </a:spcAft>
              <a:defRPr sz="4000">
                <a:solidFill>
                  <a:schemeClr val="tx1"/>
                </a:solidFill>
                <a:latin typeface="HelveticaNeueLT Std"/>
                <a:ea typeface="HelveticaNeueLT Std"/>
                <a:cs typeface="HelveticaNeueLT Std"/>
              </a:defRPr>
            </a:lvl9pPr>
          </a:lstStyle>
          <a:p>
            <a:pPr algn="ctr">
              <a:defRPr/>
            </a:pPr>
            <a:endParaRPr lang="en-US" altLang="en-US" sz="2800" b="1" dirty="0">
              <a:solidFill>
                <a:srgbClr val="000000"/>
              </a:solidFill>
              <a:latin typeface="Palatino Linotype" panose="02040502050505030304" pitchFamily="18" charset="0"/>
            </a:endParaRPr>
          </a:p>
          <a:p>
            <a:pPr algn="ctr">
              <a:defRPr/>
            </a:pPr>
            <a:r>
              <a:rPr lang="en-US" altLang="en-US" sz="2800" b="1" dirty="0">
                <a:solidFill>
                  <a:srgbClr val="000000"/>
                </a:solidFill>
                <a:latin typeface="Palatino Linotype" panose="02040502050505030304" pitchFamily="18" charset="0"/>
              </a:rPr>
              <a:t>To be clear, data mining is not the same thing as doing robustness checks</a:t>
            </a:r>
          </a:p>
          <a:p>
            <a:pPr algn="ctr">
              <a:defRPr/>
            </a:pPr>
            <a:endParaRPr lang="en-US" altLang="en-US" sz="1000" b="1" dirty="0">
              <a:solidFill>
                <a:srgbClr val="000000"/>
              </a:solidFill>
              <a:latin typeface="Palatino Linotype" panose="02040502050505030304" pitchFamily="18" charset="0"/>
            </a:endParaRPr>
          </a:p>
          <a:p>
            <a:pPr algn="ctr">
              <a:defRPr/>
            </a:pPr>
            <a:r>
              <a:rPr lang="en-US" altLang="en-US" sz="2800" b="1" dirty="0">
                <a:solidFill>
                  <a:srgbClr val="000000"/>
                </a:solidFill>
                <a:latin typeface="Palatino Linotype" panose="02040502050505030304" pitchFamily="18" charset="0"/>
              </a:rPr>
              <a:t>Let’s consider three signs you may be data mining </a:t>
            </a:r>
          </a:p>
        </p:txBody>
      </p:sp>
    </p:spTree>
    <p:extLst>
      <p:ext uri="{BB962C8B-B14F-4D97-AF65-F5344CB8AC3E}">
        <p14:creationId xmlns:p14="http://schemas.microsoft.com/office/powerpoint/2010/main" val="19651901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3E587C40-E69C-9DC6-73EC-094B730D03DC}"/>
              </a:ext>
            </a:extLst>
          </p:cNvPr>
          <p:cNvSpPr txBox="1">
            <a:spLocks noChangeArrowheads="1"/>
          </p:cNvSpPr>
          <p:nvPr/>
        </p:nvSpPr>
        <p:spPr bwMode="auto">
          <a:xfrm>
            <a:off x="1944094" y="6096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lvl="1" eaLnBrk="1" hangingPunct="1">
              <a:buClrTx/>
              <a:buFont typeface="Courier New" panose="02070309020205020404" pitchFamily="49" charset="0"/>
              <a:buChar char="o"/>
              <a:defRPr/>
            </a:pPr>
            <a:endParaRPr lang="en-US" altLang="en-US" sz="1600" kern="0" dirty="0">
              <a:solidFill>
                <a:srgbClr val="000000"/>
              </a:solidFill>
              <a:latin typeface="Arial"/>
            </a:endParaRPr>
          </a:p>
          <a:p>
            <a:pPr lvl="1" eaLnBrk="1" hangingPunct="1">
              <a:buClrTx/>
              <a:buFont typeface="Courier New" panose="02070309020205020404" pitchFamily="49" charset="0"/>
              <a:buChar char="o"/>
              <a:defRPr/>
            </a:pPr>
            <a:endParaRPr lang="en-US" altLang="en-US" sz="1600" kern="0" dirty="0">
              <a:solidFill>
                <a:srgbClr val="000000"/>
              </a:solidFill>
              <a:latin typeface="Arial"/>
            </a:endParaRPr>
          </a:p>
          <a:p>
            <a:pPr marL="0" indent="0" eaLnBrk="1" hangingPunct="1">
              <a:buClrTx/>
              <a:buNone/>
              <a:defRPr/>
            </a:pPr>
            <a:r>
              <a:rPr lang="en-US" altLang="en-US" sz="2000" kern="0" dirty="0">
                <a:solidFill>
                  <a:srgbClr val="000000"/>
                </a:solidFill>
                <a:latin typeface="Palatino Linotype" panose="02040502050505030304" pitchFamily="18" charset="0"/>
              </a:rPr>
              <a:t>2.   You only report estimates of the following equation:</a:t>
            </a:r>
          </a:p>
          <a:p>
            <a:pPr eaLnBrk="1" hangingPunct="1">
              <a:buClrTx/>
              <a:defRPr/>
            </a:pPr>
            <a:endParaRPr lang="en-US" altLang="en-US" sz="2000" kern="0" dirty="0">
              <a:solidFill>
                <a:srgbClr val="000000"/>
              </a:solidFill>
              <a:latin typeface="Palatino Linotype" panose="02040502050505030304" pitchFamily="18" charset="0"/>
            </a:endParaRPr>
          </a:p>
          <a:p>
            <a:pPr marL="0" indent="0" eaLnBrk="1" hangingPunct="1">
              <a:buClrTx/>
              <a:buNone/>
              <a:defRPr/>
            </a:pPr>
            <a:r>
              <a:rPr lang="en-US" altLang="en-US" sz="2000" kern="0" dirty="0">
                <a:solidFill>
                  <a:srgbClr val="000000"/>
                </a:solidFill>
                <a:latin typeface="Palatino Linotype" panose="02040502050505030304" pitchFamily="18" charset="0"/>
              </a:rPr>
              <a:t>      </a:t>
            </a:r>
            <a:r>
              <a:rPr lang="en-US" altLang="en-US" sz="2000" i="1" dirty="0" err="1">
                <a:solidFill>
                  <a:prstClr val="black"/>
                </a:solidFill>
                <a:latin typeface="Palatino Linotype" panose="02040502050505030304" pitchFamily="18" charset="0"/>
                <a:cs typeface="Times New Roman"/>
              </a:rPr>
              <a:t>y</a:t>
            </a:r>
            <a:r>
              <a:rPr lang="en-US" altLang="en-US" sz="2000" i="1" baseline="-25000" dirty="0" err="1">
                <a:solidFill>
                  <a:prstClr val="black"/>
                </a:solidFill>
                <a:latin typeface="Palatino Linotype" panose="02040502050505030304" pitchFamily="18" charset="0"/>
                <a:cs typeface="Times New Roman"/>
              </a:rPr>
              <a:t>i</a:t>
            </a:r>
            <a:r>
              <a:rPr lang="en-US" sz="2000" i="1" baseline="-25000" dirty="0" err="1">
                <a:solidFill>
                  <a:prstClr val="black"/>
                </a:solidFill>
                <a:latin typeface="Palatino Linotype" panose="02040502050505030304" pitchFamily="18" charset="0"/>
                <a:ea typeface="Times New Roman"/>
                <a:cs typeface="Times New Roman"/>
              </a:rPr>
              <a:t>t</a:t>
            </a:r>
            <a:r>
              <a:rPr lang="en-US" sz="2000" i="1" dirty="0">
                <a:solidFill>
                  <a:prstClr val="black"/>
                </a:solidFill>
                <a:latin typeface="Palatino Linotype" panose="02040502050505030304" pitchFamily="18" charset="0"/>
                <a:ea typeface="Times New Roman"/>
                <a:cs typeface="Times New Roman"/>
              </a:rPr>
              <a:t> = α</a:t>
            </a:r>
            <a:r>
              <a:rPr lang="en-US" sz="2000" i="1" baseline="-25000" dirty="0">
                <a:solidFill>
                  <a:prstClr val="black"/>
                </a:solidFill>
                <a:latin typeface="Palatino Linotype" panose="02040502050505030304" pitchFamily="18" charset="0"/>
                <a:ea typeface="Times New Roman"/>
                <a:cs typeface="Times New Roman"/>
              </a:rPr>
              <a:t>0</a:t>
            </a:r>
            <a:r>
              <a:rPr lang="en-US" sz="2000" i="1" dirty="0">
                <a:solidFill>
                  <a:prstClr val="black"/>
                </a:solidFill>
                <a:latin typeface="Palatino Linotype" panose="02040502050505030304" pitchFamily="18" charset="0"/>
                <a:ea typeface="Times New Roman"/>
                <a:cs typeface="Times New Roman"/>
              </a:rPr>
              <a:t> + α</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Z</a:t>
            </a:r>
            <a:r>
              <a:rPr lang="en-US" sz="2000" i="1" baseline="-25000" dirty="0">
                <a:solidFill>
                  <a:prstClr val="black"/>
                </a:solidFill>
                <a:latin typeface="Palatino Linotype" panose="02040502050505030304" pitchFamily="18" charset="0"/>
                <a:ea typeface="Times New Roman"/>
                <a:cs typeface="Times New Roman"/>
              </a:rPr>
              <a:t>it-1</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1it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2</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2it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err="1">
                <a:solidFill>
                  <a:prstClr val="black"/>
                </a:solidFill>
                <a:latin typeface="Palatino Linotype" panose="02040502050505030304" pitchFamily="18" charset="0"/>
                <a:ea typeface="Times New Roman"/>
                <a:cs typeface="Times New Roman"/>
              </a:rPr>
              <a:t>k</a:t>
            </a:r>
            <a:r>
              <a:rPr lang="en-US" sz="2000" i="1" dirty="0" err="1">
                <a:solidFill>
                  <a:prstClr val="black"/>
                </a:solidFill>
                <a:latin typeface="Palatino Linotype" panose="02040502050505030304" pitchFamily="18" charset="0"/>
                <a:ea typeface="Times New Roman"/>
                <a:cs typeface="Times New Roman"/>
              </a:rPr>
              <a:t>X</a:t>
            </a:r>
            <a:r>
              <a:rPr lang="en-US" sz="2000" i="1" baseline="-25000" dirty="0" err="1">
                <a:solidFill>
                  <a:prstClr val="black"/>
                </a:solidFill>
                <a:latin typeface="Palatino Linotype" panose="02040502050505030304" pitchFamily="18" charset="0"/>
                <a:ea typeface="Times New Roman"/>
                <a:cs typeface="Times New Roman"/>
              </a:rPr>
              <a:t>kit</a:t>
            </a:r>
            <a:r>
              <a:rPr lang="en-US" sz="2000" i="1" dirty="0">
                <a:solidFill>
                  <a:prstClr val="black"/>
                </a:solidFill>
                <a:latin typeface="Palatino Linotype" panose="02040502050505030304" pitchFamily="18" charset="0"/>
                <a:ea typeface="Times New Roman"/>
                <a:cs typeface="Times New Roman"/>
              </a:rPr>
              <a:t> + </a:t>
            </a:r>
            <a:r>
              <a:rPr lang="en-US" sz="2000" i="1" dirty="0" err="1">
                <a:solidFill>
                  <a:prstClr val="black"/>
                </a:solidFill>
                <a:latin typeface="Palatino Linotype" panose="02040502050505030304" pitchFamily="18" charset="0"/>
                <a:ea typeface="Times New Roman"/>
                <a:cs typeface="Times New Roman"/>
              </a:rPr>
              <a:t>ε</a:t>
            </a:r>
            <a:r>
              <a:rPr lang="en-US" sz="2000" i="1" baseline="-25000" dirty="0" err="1">
                <a:solidFill>
                  <a:prstClr val="black"/>
                </a:solidFill>
                <a:latin typeface="Palatino Linotype" panose="02040502050505030304" pitchFamily="18" charset="0"/>
                <a:ea typeface="Times New Roman"/>
                <a:cs typeface="Times New Roman"/>
              </a:rPr>
              <a:t>it</a:t>
            </a:r>
            <a:r>
              <a:rPr lang="en-US" sz="2000" i="1" baseline="-25000" dirty="0">
                <a:solidFill>
                  <a:prstClr val="black"/>
                </a:solidFill>
                <a:latin typeface="Palatino Linotype" panose="02040502050505030304" pitchFamily="18" charset="0"/>
                <a:ea typeface="Times New Roman"/>
                <a:cs typeface="Times New Roman"/>
              </a:rPr>
              <a:t> </a:t>
            </a:r>
            <a:r>
              <a:rPr lang="en-US" altLang="en-US" sz="2000" kern="0" dirty="0">
                <a:solidFill>
                  <a:srgbClr val="000000"/>
                </a:solidFill>
                <a:latin typeface="Palatino Linotype" panose="02040502050505030304" pitchFamily="18" charset="0"/>
              </a:rPr>
              <a:t>.</a:t>
            </a:r>
            <a:endParaRPr lang="en-US" sz="2000" kern="0" dirty="0">
              <a:solidFill>
                <a:srgbClr val="000000"/>
              </a:solidFill>
              <a:latin typeface="Palatino Linotype" panose="02040502050505030304" pitchFamily="18" charset="0"/>
            </a:endParaRPr>
          </a:p>
          <a:p>
            <a:pPr marL="0" indent="0" eaLnBrk="1" hangingPunct="1">
              <a:buClrTx/>
              <a:buNone/>
              <a:defRPr/>
            </a:pPr>
            <a:endParaRPr lang="en-US" altLang="en-US" sz="2000" kern="0" dirty="0">
              <a:solidFill>
                <a:srgbClr val="000000"/>
              </a:solidFill>
              <a:latin typeface="Palatino Linotype" panose="02040502050505030304" pitchFamily="18" charset="0"/>
            </a:endParaRPr>
          </a:p>
          <a:p>
            <a:pPr marL="0" indent="0" eaLnBrk="1" hangingPunct="1">
              <a:buClrTx/>
              <a:buNone/>
              <a:defRPr/>
            </a:pPr>
            <a:r>
              <a:rPr lang="en-US" altLang="en-US" sz="2000" kern="0" dirty="0">
                <a:solidFill>
                  <a:srgbClr val="000000"/>
                </a:solidFill>
                <a:latin typeface="Palatino Linotype" panose="02040502050505030304" pitchFamily="18" charset="0"/>
              </a:rPr>
              <a:t>       However, estimating any of these equations produces very different</a:t>
            </a:r>
          </a:p>
          <a:p>
            <a:pPr marL="0" indent="0" eaLnBrk="1" hangingPunct="1">
              <a:buClrTx/>
              <a:buNone/>
              <a:defRPr/>
            </a:pPr>
            <a:r>
              <a:rPr lang="en-US" altLang="en-US" sz="2000" kern="0" dirty="0">
                <a:solidFill>
                  <a:srgbClr val="000000"/>
                </a:solidFill>
                <a:latin typeface="Palatino Linotype" panose="02040502050505030304" pitchFamily="18" charset="0"/>
              </a:rPr>
              <a:t>       results:	</a:t>
            </a:r>
          </a:p>
          <a:p>
            <a:pPr marL="0" indent="0" eaLnBrk="1" hangingPunct="1">
              <a:buClrTx/>
              <a:buNone/>
              <a:defRPr/>
            </a:pPr>
            <a:endParaRPr lang="en-US" altLang="en-US" sz="2000" i="1" dirty="0">
              <a:solidFill>
                <a:srgbClr val="000000"/>
              </a:solidFill>
              <a:latin typeface="Palatino Linotype" panose="02040502050505030304" pitchFamily="18" charset="0"/>
              <a:cs typeface="Times New Roman"/>
            </a:endParaRPr>
          </a:p>
          <a:p>
            <a:pPr marL="0" indent="0" eaLnBrk="1" hangingPunct="1">
              <a:lnSpc>
                <a:spcPct val="150000"/>
              </a:lnSpc>
              <a:buClrTx/>
              <a:buNone/>
              <a:defRPr/>
            </a:pPr>
            <a:r>
              <a:rPr lang="en-US" altLang="en-US" sz="2000" i="1" dirty="0">
                <a:solidFill>
                  <a:srgbClr val="000000"/>
                </a:solidFill>
                <a:latin typeface="Palatino Linotype" panose="02040502050505030304" pitchFamily="18" charset="0"/>
                <a:cs typeface="Times New Roman"/>
              </a:rPr>
              <a:t>      </a:t>
            </a:r>
            <a:r>
              <a:rPr lang="en-US" altLang="en-US" sz="2000" i="1" dirty="0" err="1">
                <a:solidFill>
                  <a:prstClr val="black"/>
                </a:solidFill>
                <a:latin typeface="Palatino Linotype" panose="02040502050505030304" pitchFamily="18" charset="0"/>
                <a:cs typeface="Times New Roman"/>
              </a:rPr>
              <a:t>y</a:t>
            </a:r>
            <a:r>
              <a:rPr lang="en-US" altLang="en-US" sz="2000" i="1" baseline="-25000" dirty="0" err="1">
                <a:solidFill>
                  <a:prstClr val="black"/>
                </a:solidFill>
                <a:latin typeface="Palatino Linotype" panose="02040502050505030304" pitchFamily="18" charset="0"/>
                <a:cs typeface="Times New Roman"/>
              </a:rPr>
              <a:t>i</a:t>
            </a:r>
            <a:r>
              <a:rPr lang="en-US" sz="2000" i="1" baseline="-25000" dirty="0" err="1">
                <a:solidFill>
                  <a:prstClr val="black"/>
                </a:solidFill>
                <a:latin typeface="Palatino Linotype" panose="02040502050505030304" pitchFamily="18" charset="0"/>
                <a:ea typeface="Times New Roman"/>
                <a:cs typeface="Times New Roman"/>
              </a:rPr>
              <a:t>t</a:t>
            </a:r>
            <a:r>
              <a:rPr lang="en-US" sz="2000" i="1" baseline="-25000" dirty="0">
                <a:solidFill>
                  <a:prstClr val="black"/>
                </a:solidFill>
                <a:latin typeface="Palatino Linotype" panose="02040502050505030304" pitchFamily="18" charset="0"/>
                <a:ea typeface="Times New Roman"/>
                <a:cs typeface="Times New Roman"/>
              </a:rPr>
              <a:t> </a:t>
            </a:r>
            <a:r>
              <a:rPr lang="en-US" sz="2000" i="1" dirty="0">
                <a:solidFill>
                  <a:prstClr val="black"/>
                </a:solidFill>
                <a:latin typeface="Palatino Linotype" panose="02040502050505030304" pitchFamily="18" charset="0"/>
                <a:ea typeface="Times New Roman"/>
                <a:cs typeface="Times New Roman"/>
              </a:rPr>
              <a:t>= α</a:t>
            </a:r>
            <a:r>
              <a:rPr lang="en-US" sz="2000" i="1" baseline="-25000" dirty="0">
                <a:solidFill>
                  <a:prstClr val="black"/>
                </a:solidFill>
                <a:latin typeface="Palatino Linotype" panose="02040502050505030304" pitchFamily="18" charset="0"/>
                <a:ea typeface="Times New Roman"/>
                <a:cs typeface="Times New Roman"/>
              </a:rPr>
              <a:t>0</a:t>
            </a:r>
            <a:r>
              <a:rPr lang="en-US" sz="2000" i="1" dirty="0">
                <a:solidFill>
                  <a:prstClr val="black"/>
                </a:solidFill>
                <a:latin typeface="Palatino Linotype" panose="02040502050505030304" pitchFamily="18" charset="0"/>
                <a:ea typeface="Times New Roman"/>
                <a:cs typeface="Times New Roman"/>
              </a:rPr>
              <a:t> + α</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Z</a:t>
            </a:r>
            <a:r>
              <a:rPr lang="en-US" sz="2000" i="1" baseline="-25000" dirty="0">
                <a:solidFill>
                  <a:prstClr val="black"/>
                </a:solidFill>
                <a:latin typeface="Palatino Linotype" panose="02040502050505030304" pitchFamily="18" charset="0"/>
                <a:ea typeface="Times New Roman"/>
                <a:cs typeface="Times New Roman"/>
              </a:rPr>
              <a:t>i</a:t>
            </a:r>
            <a:r>
              <a:rPr lang="en-US" sz="2000" i="1" baseline="-25000" dirty="0">
                <a:solidFill>
                  <a:srgbClr val="000000"/>
                </a:solidFill>
                <a:latin typeface="Palatino Linotype" panose="02040502050505030304" pitchFamily="18" charset="0"/>
                <a:ea typeface="Times New Roman"/>
                <a:cs typeface="Times New Roman"/>
              </a:rPr>
              <a:t>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1it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2</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2it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err="1">
                <a:solidFill>
                  <a:prstClr val="black"/>
                </a:solidFill>
                <a:latin typeface="Palatino Linotype" panose="02040502050505030304" pitchFamily="18" charset="0"/>
                <a:ea typeface="Times New Roman"/>
                <a:cs typeface="Times New Roman"/>
              </a:rPr>
              <a:t>k</a:t>
            </a:r>
            <a:r>
              <a:rPr lang="en-US" sz="2000" i="1" dirty="0" err="1">
                <a:solidFill>
                  <a:prstClr val="black"/>
                </a:solidFill>
                <a:latin typeface="Palatino Linotype" panose="02040502050505030304" pitchFamily="18" charset="0"/>
                <a:ea typeface="Times New Roman"/>
                <a:cs typeface="Times New Roman"/>
              </a:rPr>
              <a:t>X</a:t>
            </a:r>
            <a:r>
              <a:rPr lang="en-US" sz="2000" i="1" baseline="-25000" dirty="0" err="1">
                <a:solidFill>
                  <a:prstClr val="black"/>
                </a:solidFill>
                <a:latin typeface="Palatino Linotype" panose="02040502050505030304" pitchFamily="18" charset="0"/>
                <a:ea typeface="Times New Roman"/>
                <a:cs typeface="Times New Roman"/>
              </a:rPr>
              <a:t>kit</a:t>
            </a:r>
            <a:r>
              <a:rPr lang="en-US" sz="2000" i="1" dirty="0">
                <a:solidFill>
                  <a:prstClr val="black"/>
                </a:solidFill>
                <a:latin typeface="Palatino Linotype" panose="02040502050505030304" pitchFamily="18" charset="0"/>
                <a:ea typeface="Times New Roman"/>
                <a:cs typeface="Times New Roman"/>
              </a:rPr>
              <a:t> + </a:t>
            </a:r>
            <a:r>
              <a:rPr lang="en-US" sz="2000" i="1" dirty="0" err="1">
                <a:solidFill>
                  <a:prstClr val="black"/>
                </a:solidFill>
                <a:latin typeface="Palatino Linotype" panose="02040502050505030304" pitchFamily="18" charset="0"/>
                <a:ea typeface="Times New Roman"/>
                <a:cs typeface="Times New Roman"/>
              </a:rPr>
              <a:t>ε</a:t>
            </a:r>
            <a:r>
              <a:rPr lang="en-US" sz="2000" i="1" baseline="-25000" dirty="0" err="1">
                <a:solidFill>
                  <a:prstClr val="black"/>
                </a:solidFill>
                <a:latin typeface="Palatino Linotype" panose="02040502050505030304" pitchFamily="18" charset="0"/>
                <a:ea typeface="Times New Roman"/>
                <a:cs typeface="Times New Roman"/>
              </a:rPr>
              <a:t>it</a:t>
            </a:r>
            <a:r>
              <a:rPr lang="en-US" sz="2000" i="1" baseline="-25000" dirty="0">
                <a:solidFill>
                  <a:prstClr val="black"/>
                </a:solidFill>
                <a:latin typeface="Palatino Linotype" panose="02040502050505030304" pitchFamily="18" charset="0"/>
                <a:ea typeface="Times New Roman"/>
                <a:cs typeface="Times New Roman"/>
              </a:rPr>
              <a:t> </a:t>
            </a:r>
            <a:endParaRPr lang="en-US" altLang="en-US" sz="2000" kern="0" dirty="0">
              <a:solidFill>
                <a:srgbClr val="000000"/>
              </a:solidFill>
              <a:latin typeface="Palatino Linotype" panose="02040502050505030304" pitchFamily="18" charset="0"/>
            </a:endParaRPr>
          </a:p>
          <a:p>
            <a:pPr marL="0" indent="0" eaLnBrk="1" hangingPunct="1">
              <a:lnSpc>
                <a:spcPct val="150000"/>
              </a:lnSpc>
              <a:buClrTx/>
              <a:buNone/>
              <a:defRPr/>
            </a:pPr>
            <a:r>
              <a:rPr lang="en-US" altLang="en-US" sz="2000" kern="0" dirty="0">
                <a:solidFill>
                  <a:srgbClr val="000000"/>
                </a:solidFill>
                <a:latin typeface="Palatino Linotype" panose="02040502050505030304" pitchFamily="18" charset="0"/>
              </a:rPr>
              <a:t>     </a:t>
            </a:r>
            <a:r>
              <a:rPr lang="en-US" altLang="en-US" sz="2000" i="1" dirty="0">
                <a:solidFill>
                  <a:prstClr val="black"/>
                </a:solidFill>
                <a:latin typeface="Palatino Linotype" panose="02040502050505030304" pitchFamily="18" charset="0"/>
                <a:cs typeface="Times New Roman"/>
              </a:rPr>
              <a:t> </a:t>
            </a:r>
            <a:r>
              <a:rPr lang="en-US" altLang="en-US" sz="2000" i="1" dirty="0" err="1">
                <a:solidFill>
                  <a:prstClr val="black"/>
                </a:solidFill>
                <a:latin typeface="Palatino Linotype" panose="02040502050505030304" pitchFamily="18" charset="0"/>
                <a:cs typeface="Times New Roman"/>
              </a:rPr>
              <a:t>y</a:t>
            </a:r>
            <a:r>
              <a:rPr lang="en-US" altLang="en-US" sz="2000" i="1" baseline="-25000" dirty="0" err="1">
                <a:solidFill>
                  <a:prstClr val="black"/>
                </a:solidFill>
                <a:latin typeface="Palatino Linotype" panose="02040502050505030304" pitchFamily="18" charset="0"/>
                <a:cs typeface="Times New Roman"/>
              </a:rPr>
              <a:t>i</a:t>
            </a:r>
            <a:r>
              <a:rPr lang="en-US" sz="2000" i="1" baseline="-25000" dirty="0" err="1">
                <a:solidFill>
                  <a:prstClr val="black"/>
                </a:solidFill>
                <a:latin typeface="Palatino Linotype" panose="02040502050505030304" pitchFamily="18" charset="0"/>
                <a:ea typeface="Times New Roman"/>
                <a:cs typeface="Times New Roman"/>
              </a:rPr>
              <a:t>t</a:t>
            </a:r>
            <a:r>
              <a:rPr lang="en-US" sz="2000" i="1" baseline="-25000" dirty="0">
                <a:solidFill>
                  <a:prstClr val="black"/>
                </a:solidFill>
                <a:latin typeface="Palatino Linotype" panose="02040502050505030304" pitchFamily="18" charset="0"/>
                <a:ea typeface="Times New Roman"/>
                <a:cs typeface="Times New Roman"/>
              </a:rPr>
              <a:t> </a:t>
            </a:r>
            <a:r>
              <a:rPr lang="en-US" sz="2000" i="1" dirty="0">
                <a:solidFill>
                  <a:prstClr val="black"/>
                </a:solidFill>
                <a:latin typeface="Palatino Linotype" panose="02040502050505030304" pitchFamily="18" charset="0"/>
                <a:ea typeface="Times New Roman"/>
                <a:cs typeface="Times New Roman"/>
              </a:rPr>
              <a:t>= α</a:t>
            </a:r>
            <a:r>
              <a:rPr lang="en-US" sz="2000" i="1" baseline="-25000" dirty="0">
                <a:solidFill>
                  <a:prstClr val="black"/>
                </a:solidFill>
                <a:latin typeface="Palatino Linotype" panose="02040502050505030304" pitchFamily="18" charset="0"/>
                <a:ea typeface="Times New Roman"/>
                <a:cs typeface="Times New Roman"/>
              </a:rPr>
              <a:t>0</a:t>
            </a:r>
            <a:r>
              <a:rPr lang="en-US" sz="2000" i="1" dirty="0">
                <a:solidFill>
                  <a:prstClr val="black"/>
                </a:solidFill>
                <a:latin typeface="Palatino Linotype" panose="02040502050505030304" pitchFamily="18" charset="0"/>
                <a:ea typeface="Times New Roman"/>
                <a:cs typeface="Times New Roman"/>
              </a:rPr>
              <a:t> + α</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Z</a:t>
            </a:r>
            <a:r>
              <a:rPr lang="en-US" sz="2000" i="1" baseline="-25000" dirty="0">
                <a:solidFill>
                  <a:prstClr val="black"/>
                </a:solidFill>
                <a:latin typeface="Palatino Linotype" panose="02040502050505030304" pitchFamily="18" charset="0"/>
                <a:ea typeface="Times New Roman"/>
                <a:cs typeface="Times New Roman"/>
              </a:rPr>
              <a:t>i</a:t>
            </a:r>
            <a:r>
              <a:rPr lang="en-US" sz="2000" i="1" baseline="-25000" dirty="0">
                <a:solidFill>
                  <a:srgbClr val="000000"/>
                </a:solidFill>
                <a:latin typeface="Palatino Linotype" panose="02040502050505030304" pitchFamily="18" charset="0"/>
                <a:ea typeface="Times New Roman"/>
                <a:cs typeface="Times New Roman"/>
              </a:rPr>
              <a:t>t-2</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1it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2</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2it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err="1">
                <a:solidFill>
                  <a:prstClr val="black"/>
                </a:solidFill>
                <a:latin typeface="Palatino Linotype" panose="02040502050505030304" pitchFamily="18" charset="0"/>
                <a:ea typeface="Times New Roman"/>
                <a:cs typeface="Times New Roman"/>
              </a:rPr>
              <a:t>k</a:t>
            </a:r>
            <a:r>
              <a:rPr lang="en-US" sz="2000" i="1" dirty="0" err="1">
                <a:solidFill>
                  <a:prstClr val="black"/>
                </a:solidFill>
                <a:latin typeface="Palatino Linotype" panose="02040502050505030304" pitchFamily="18" charset="0"/>
                <a:ea typeface="Times New Roman"/>
                <a:cs typeface="Times New Roman"/>
              </a:rPr>
              <a:t>X</a:t>
            </a:r>
            <a:r>
              <a:rPr lang="en-US" sz="2000" i="1" baseline="-25000" dirty="0" err="1">
                <a:solidFill>
                  <a:prstClr val="black"/>
                </a:solidFill>
                <a:latin typeface="Palatino Linotype" panose="02040502050505030304" pitchFamily="18" charset="0"/>
                <a:ea typeface="Times New Roman"/>
                <a:cs typeface="Times New Roman"/>
              </a:rPr>
              <a:t>kit</a:t>
            </a:r>
            <a:r>
              <a:rPr lang="en-US" sz="2000" i="1" dirty="0">
                <a:solidFill>
                  <a:prstClr val="black"/>
                </a:solidFill>
                <a:latin typeface="Palatino Linotype" panose="02040502050505030304" pitchFamily="18" charset="0"/>
                <a:ea typeface="Times New Roman"/>
                <a:cs typeface="Times New Roman"/>
              </a:rPr>
              <a:t> + </a:t>
            </a:r>
            <a:r>
              <a:rPr lang="en-US" sz="2000" i="1" dirty="0" err="1">
                <a:solidFill>
                  <a:prstClr val="black"/>
                </a:solidFill>
                <a:latin typeface="Palatino Linotype" panose="02040502050505030304" pitchFamily="18" charset="0"/>
                <a:ea typeface="Times New Roman"/>
                <a:cs typeface="Times New Roman"/>
              </a:rPr>
              <a:t>ε</a:t>
            </a:r>
            <a:r>
              <a:rPr lang="en-US" sz="2000" i="1" baseline="-25000" dirty="0" err="1">
                <a:solidFill>
                  <a:prstClr val="black"/>
                </a:solidFill>
                <a:latin typeface="Palatino Linotype" panose="02040502050505030304" pitchFamily="18" charset="0"/>
                <a:ea typeface="Times New Roman"/>
                <a:cs typeface="Times New Roman"/>
              </a:rPr>
              <a:t>it</a:t>
            </a:r>
            <a:r>
              <a:rPr lang="en-US" sz="2000" i="1" baseline="-25000" dirty="0">
                <a:solidFill>
                  <a:prstClr val="black"/>
                </a:solidFill>
                <a:latin typeface="Palatino Linotype" panose="02040502050505030304" pitchFamily="18" charset="0"/>
                <a:ea typeface="Times New Roman"/>
                <a:cs typeface="Times New Roman"/>
              </a:rPr>
              <a:t> </a:t>
            </a:r>
            <a:endParaRPr lang="en-US" altLang="en-US" sz="2000" kern="0" dirty="0">
              <a:solidFill>
                <a:srgbClr val="000000"/>
              </a:solidFill>
              <a:latin typeface="Palatino Linotype" panose="02040502050505030304" pitchFamily="18" charset="0"/>
            </a:endParaRPr>
          </a:p>
          <a:p>
            <a:pPr marL="0" indent="0" eaLnBrk="1" hangingPunct="1">
              <a:lnSpc>
                <a:spcPct val="150000"/>
              </a:lnSpc>
              <a:buClrTx/>
              <a:buNone/>
              <a:defRPr/>
            </a:pPr>
            <a:r>
              <a:rPr lang="en-US" altLang="en-US" sz="2000" i="1" dirty="0">
                <a:solidFill>
                  <a:prstClr val="black"/>
                </a:solidFill>
                <a:latin typeface="Palatino Linotype" panose="02040502050505030304" pitchFamily="18" charset="0"/>
                <a:cs typeface="Times New Roman"/>
              </a:rPr>
              <a:t>      </a:t>
            </a:r>
            <a:r>
              <a:rPr lang="en-US" altLang="en-US" sz="2000" i="1" dirty="0" err="1">
                <a:solidFill>
                  <a:prstClr val="black"/>
                </a:solidFill>
                <a:latin typeface="Palatino Linotype" panose="02040502050505030304" pitchFamily="18" charset="0"/>
                <a:cs typeface="Times New Roman"/>
              </a:rPr>
              <a:t>y</a:t>
            </a:r>
            <a:r>
              <a:rPr lang="en-US" altLang="en-US" sz="2000" i="1" baseline="-25000" dirty="0" err="1">
                <a:solidFill>
                  <a:prstClr val="black"/>
                </a:solidFill>
                <a:latin typeface="Palatino Linotype" panose="02040502050505030304" pitchFamily="18" charset="0"/>
                <a:cs typeface="Times New Roman"/>
              </a:rPr>
              <a:t>i</a:t>
            </a:r>
            <a:r>
              <a:rPr lang="en-US" sz="2000" i="1" baseline="-25000" dirty="0" err="1">
                <a:solidFill>
                  <a:prstClr val="black"/>
                </a:solidFill>
                <a:latin typeface="Palatino Linotype" panose="02040502050505030304" pitchFamily="18" charset="0"/>
                <a:ea typeface="Times New Roman"/>
                <a:cs typeface="Times New Roman"/>
              </a:rPr>
              <a:t>t</a:t>
            </a:r>
            <a:r>
              <a:rPr lang="en-US" sz="2000" i="1" baseline="-25000" dirty="0">
                <a:solidFill>
                  <a:prstClr val="black"/>
                </a:solidFill>
                <a:latin typeface="Palatino Linotype" panose="02040502050505030304" pitchFamily="18" charset="0"/>
                <a:ea typeface="Times New Roman"/>
                <a:cs typeface="Times New Roman"/>
              </a:rPr>
              <a:t> </a:t>
            </a:r>
            <a:r>
              <a:rPr lang="en-US" sz="2000" i="1" dirty="0">
                <a:solidFill>
                  <a:prstClr val="black"/>
                </a:solidFill>
                <a:latin typeface="Palatino Linotype" panose="02040502050505030304" pitchFamily="18" charset="0"/>
                <a:ea typeface="Times New Roman"/>
                <a:cs typeface="Times New Roman"/>
              </a:rPr>
              <a:t>= α</a:t>
            </a:r>
            <a:r>
              <a:rPr lang="en-US" sz="2000" i="1" baseline="-25000" dirty="0">
                <a:solidFill>
                  <a:prstClr val="black"/>
                </a:solidFill>
                <a:latin typeface="Palatino Linotype" panose="02040502050505030304" pitchFamily="18" charset="0"/>
                <a:ea typeface="Times New Roman"/>
                <a:cs typeface="Times New Roman"/>
              </a:rPr>
              <a:t>0</a:t>
            </a:r>
            <a:r>
              <a:rPr lang="en-US" sz="2000" i="1" dirty="0">
                <a:solidFill>
                  <a:prstClr val="black"/>
                </a:solidFill>
                <a:latin typeface="Palatino Linotype" panose="02040502050505030304" pitchFamily="18" charset="0"/>
                <a:ea typeface="Times New Roman"/>
                <a:cs typeface="Times New Roman"/>
              </a:rPr>
              <a:t> + α</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Z</a:t>
            </a:r>
            <a:r>
              <a:rPr lang="en-US" sz="2000" i="1" baseline="-25000" dirty="0">
                <a:solidFill>
                  <a:prstClr val="black"/>
                </a:solidFill>
                <a:latin typeface="Palatino Linotype" panose="02040502050505030304" pitchFamily="18" charset="0"/>
                <a:ea typeface="Times New Roman"/>
                <a:cs typeface="Times New Roman"/>
              </a:rPr>
              <a:t>i</a:t>
            </a:r>
            <a:r>
              <a:rPr lang="en-US" sz="2000" i="1" baseline="-25000" dirty="0">
                <a:solidFill>
                  <a:srgbClr val="000000"/>
                </a:solidFill>
                <a:latin typeface="Palatino Linotype" panose="02040502050505030304" pitchFamily="18" charset="0"/>
                <a:ea typeface="Times New Roman"/>
                <a:cs typeface="Times New Roman"/>
              </a:rPr>
              <a:t>t-1</a:t>
            </a:r>
            <a:r>
              <a:rPr lang="en-US" sz="2000" i="1" dirty="0">
                <a:solidFill>
                  <a:prstClr val="black"/>
                </a:solidFill>
                <a:latin typeface="Palatino Linotype" panose="02040502050505030304" pitchFamily="18" charset="0"/>
                <a:ea typeface="Times New Roman"/>
                <a:cs typeface="Times New Roman"/>
              </a:rPr>
              <a:t>+ α</a:t>
            </a:r>
            <a:r>
              <a:rPr lang="en-US" sz="2000" i="1" baseline="-25000" dirty="0">
                <a:solidFill>
                  <a:prstClr val="black"/>
                </a:solidFill>
                <a:latin typeface="Palatino Linotype" panose="02040502050505030304" pitchFamily="18" charset="0"/>
                <a:ea typeface="Times New Roman"/>
                <a:cs typeface="Times New Roman"/>
              </a:rPr>
              <a:t>2</a:t>
            </a:r>
            <a:r>
              <a:rPr lang="en-US" sz="2000" i="1" dirty="0">
                <a:solidFill>
                  <a:prstClr val="black"/>
                </a:solidFill>
                <a:latin typeface="Palatino Linotype" panose="02040502050505030304" pitchFamily="18" charset="0"/>
                <a:ea typeface="Times New Roman"/>
                <a:cs typeface="Times New Roman"/>
              </a:rPr>
              <a:t>Z</a:t>
            </a:r>
            <a:r>
              <a:rPr lang="en-US" sz="2000" i="1" baseline="-25000" dirty="0">
                <a:solidFill>
                  <a:prstClr val="black"/>
                </a:solidFill>
                <a:latin typeface="Palatino Linotype" panose="02040502050505030304" pitchFamily="18" charset="0"/>
                <a:ea typeface="Times New Roman"/>
                <a:cs typeface="Times New Roman"/>
              </a:rPr>
              <a:t>i</a:t>
            </a:r>
            <a:r>
              <a:rPr lang="en-US" sz="2000" i="1" baseline="-25000" dirty="0">
                <a:solidFill>
                  <a:srgbClr val="000000"/>
                </a:solidFill>
                <a:latin typeface="Palatino Linotype" panose="02040502050505030304" pitchFamily="18" charset="0"/>
                <a:ea typeface="Times New Roman"/>
                <a:cs typeface="Times New Roman"/>
              </a:rPr>
              <a:t>t-2</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1it</a:t>
            </a:r>
            <a:r>
              <a:rPr lang="en-US" sz="2000" i="1" dirty="0">
                <a:solidFill>
                  <a:prstClr val="black"/>
                </a:solidFill>
                <a:latin typeface="Palatino Linotype" panose="02040502050505030304" pitchFamily="18" charset="0"/>
                <a:ea typeface="Times New Roman"/>
                <a:cs typeface="Times New Roman"/>
              </a:rPr>
              <a:t>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2</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2it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err="1">
                <a:solidFill>
                  <a:prstClr val="black"/>
                </a:solidFill>
                <a:latin typeface="Palatino Linotype" panose="02040502050505030304" pitchFamily="18" charset="0"/>
                <a:ea typeface="Times New Roman"/>
                <a:cs typeface="Times New Roman"/>
              </a:rPr>
              <a:t>k</a:t>
            </a:r>
            <a:r>
              <a:rPr lang="en-US" sz="2000" i="1" dirty="0" err="1">
                <a:solidFill>
                  <a:prstClr val="black"/>
                </a:solidFill>
                <a:latin typeface="Palatino Linotype" panose="02040502050505030304" pitchFamily="18" charset="0"/>
                <a:ea typeface="Times New Roman"/>
                <a:cs typeface="Times New Roman"/>
              </a:rPr>
              <a:t>X</a:t>
            </a:r>
            <a:r>
              <a:rPr lang="en-US" sz="2000" i="1" baseline="-25000" dirty="0" err="1">
                <a:solidFill>
                  <a:prstClr val="black"/>
                </a:solidFill>
                <a:latin typeface="Palatino Linotype" panose="02040502050505030304" pitchFamily="18" charset="0"/>
                <a:ea typeface="Times New Roman"/>
                <a:cs typeface="Times New Roman"/>
              </a:rPr>
              <a:t>kit</a:t>
            </a:r>
            <a:r>
              <a:rPr lang="en-US" sz="2000" i="1" dirty="0">
                <a:solidFill>
                  <a:prstClr val="black"/>
                </a:solidFill>
                <a:latin typeface="Palatino Linotype" panose="02040502050505030304" pitchFamily="18" charset="0"/>
                <a:ea typeface="Times New Roman"/>
                <a:cs typeface="Times New Roman"/>
              </a:rPr>
              <a:t> + </a:t>
            </a:r>
            <a:r>
              <a:rPr lang="en-US" sz="2000" i="1" dirty="0" err="1">
                <a:solidFill>
                  <a:prstClr val="black"/>
                </a:solidFill>
                <a:latin typeface="Palatino Linotype" panose="02040502050505030304" pitchFamily="18" charset="0"/>
                <a:ea typeface="Times New Roman"/>
                <a:cs typeface="Times New Roman"/>
              </a:rPr>
              <a:t>ε</a:t>
            </a:r>
            <a:r>
              <a:rPr lang="en-US" sz="2000" i="1" baseline="-25000" dirty="0" err="1">
                <a:solidFill>
                  <a:prstClr val="black"/>
                </a:solidFill>
                <a:latin typeface="Palatino Linotype" panose="02040502050505030304" pitchFamily="18" charset="0"/>
                <a:ea typeface="Times New Roman"/>
                <a:cs typeface="Times New Roman"/>
              </a:rPr>
              <a:t>it</a:t>
            </a:r>
            <a:r>
              <a:rPr lang="en-US" sz="2000" i="1" baseline="-25000" dirty="0">
                <a:solidFill>
                  <a:prstClr val="black"/>
                </a:solidFill>
                <a:latin typeface="Palatino Linotype" panose="02040502050505030304" pitchFamily="18" charset="0"/>
                <a:ea typeface="Times New Roman"/>
                <a:cs typeface="Times New Roman"/>
              </a:rPr>
              <a:t> </a:t>
            </a:r>
          </a:p>
          <a:p>
            <a:pPr marL="0" indent="0" eaLnBrk="1" hangingPunct="1">
              <a:lnSpc>
                <a:spcPct val="150000"/>
              </a:lnSpc>
              <a:buClrTx/>
              <a:buNone/>
              <a:defRPr/>
            </a:pPr>
            <a:r>
              <a:rPr lang="en-US" altLang="en-US" sz="2000" i="1" baseline="-25000" dirty="0">
                <a:solidFill>
                  <a:prstClr val="black"/>
                </a:solidFill>
                <a:latin typeface="Palatino Linotype" panose="02040502050505030304" pitchFamily="18" charset="0"/>
                <a:cs typeface="Times New Roman"/>
              </a:rPr>
              <a:t> </a:t>
            </a:r>
            <a:r>
              <a:rPr lang="en-US" altLang="en-US" sz="2000" i="1" dirty="0">
                <a:solidFill>
                  <a:prstClr val="black"/>
                </a:solidFill>
                <a:latin typeface="Palatino Linotype" panose="02040502050505030304" pitchFamily="18" charset="0"/>
                <a:cs typeface="Times New Roman"/>
              </a:rPr>
              <a:t>     </a:t>
            </a:r>
            <a:r>
              <a:rPr lang="en-US" altLang="en-US" sz="2000" i="1" dirty="0" err="1">
                <a:solidFill>
                  <a:prstClr val="black"/>
                </a:solidFill>
                <a:latin typeface="Palatino Linotype" panose="02040502050505030304" pitchFamily="18" charset="0"/>
                <a:cs typeface="Times New Roman"/>
              </a:rPr>
              <a:t>y</a:t>
            </a:r>
            <a:r>
              <a:rPr lang="en-US" altLang="en-US" sz="2000" i="1" baseline="-25000" dirty="0" err="1">
                <a:solidFill>
                  <a:prstClr val="black"/>
                </a:solidFill>
                <a:latin typeface="Palatino Linotype" panose="02040502050505030304" pitchFamily="18" charset="0"/>
                <a:cs typeface="Times New Roman"/>
              </a:rPr>
              <a:t>i</a:t>
            </a:r>
            <a:r>
              <a:rPr lang="en-US" sz="2000" i="1" baseline="-25000" dirty="0" err="1">
                <a:solidFill>
                  <a:prstClr val="black"/>
                </a:solidFill>
                <a:latin typeface="Palatino Linotype" panose="02040502050505030304" pitchFamily="18" charset="0"/>
                <a:ea typeface="Times New Roman"/>
                <a:cs typeface="Times New Roman"/>
              </a:rPr>
              <a:t>t</a:t>
            </a:r>
            <a:r>
              <a:rPr lang="en-US" sz="2000" i="1" baseline="-25000" dirty="0">
                <a:solidFill>
                  <a:prstClr val="black"/>
                </a:solidFill>
                <a:latin typeface="Palatino Linotype" panose="02040502050505030304" pitchFamily="18" charset="0"/>
                <a:ea typeface="Times New Roman"/>
                <a:cs typeface="Times New Roman"/>
              </a:rPr>
              <a:t> </a:t>
            </a:r>
            <a:r>
              <a:rPr lang="en-US" sz="2000" i="1" dirty="0">
                <a:solidFill>
                  <a:prstClr val="black"/>
                </a:solidFill>
                <a:latin typeface="Palatino Linotype" panose="02040502050505030304" pitchFamily="18" charset="0"/>
                <a:ea typeface="Times New Roman"/>
                <a:cs typeface="Times New Roman"/>
              </a:rPr>
              <a:t>= α</a:t>
            </a:r>
            <a:r>
              <a:rPr lang="en-US" sz="2000" i="1" baseline="-25000" dirty="0">
                <a:solidFill>
                  <a:prstClr val="black"/>
                </a:solidFill>
                <a:latin typeface="Palatino Linotype" panose="02040502050505030304" pitchFamily="18" charset="0"/>
                <a:ea typeface="Times New Roman"/>
                <a:cs typeface="Times New Roman"/>
              </a:rPr>
              <a:t>0</a:t>
            </a:r>
            <a:r>
              <a:rPr lang="en-US" sz="2000" i="1" dirty="0">
                <a:solidFill>
                  <a:prstClr val="black"/>
                </a:solidFill>
                <a:latin typeface="Palatino Linotype" panose="02040502050505030304" pitchFamily="18" charset="0"/>
                <a:ea typeface="Times New Roman"/>
                <a:cs typeface="Times New Roman"/>
              </a:rPr>
              <a:t> + α</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Z</a:t>
            </a:r>
            <a:r>
              <a:rPr lang="en-US" sz="2000" i="1" baseline="-25000" dirty="0">
                <a:solidFill>
                  <a:prstClr val="black"/>
                </a:solidFill>
                <a:latin typeface="Palatino Linotype" panose="02040502050505030304" pitchFamily="18" charset="0"/>
                <a:ea typeface="Times New Roman"/>
                <a:cs typeface="Times New Roman"/>
              </a:rPr>
              <a:t>i</a:t>
            </a:r>
            <a:r>
              <a:rPr lang="en-US" sz="2000" i="1" baseline="-25000" dirty="0">
                <a:solidFill>
                  <a:srgbClr val="000000"/>
                </a:solidFill>
                <a:latin typeface="Palatino Linotype" panose="02040502050505030304" pitchFamily="18" charset="0"/>
                <a:ea typeface="Times New Roman"/>
                <a:cs typeface="Times New Roman"/>
              </a:rPr>
              <a:t>t</a:t>
            </a:r>
            <a:r>
              <a:rPr lang="en-US" sz="2000" i="1" dirty="0">
                <a:solidFill>
                  <a:prstClr val="black"/>
                </a:solidFill>
                <a:latin typeface="Palatino Linotype" panose="02040502050505030304" pitchFamily="18" charset="0"/>
                <a:ea typeface="Times New Roman"/>
                <a:cs typeface="Times New Roman"/>
              </a:rPr>
              <a:t> + α</a:t>
            </a:r>
            <a:r>
              <a:rPr lang="en-US" sz="2000" i="1" baseline="-25000" dirty="0">
                <a:solidFill>
                  <a:prstClr val="black"/>
                </a:solidFill>
                <a:latin typeface="Palatino Linotype" panose="02040502050505030304" pitchFamily="18" charset="0"/>
                <a:ea typeface="Times New Roman"/>
                <a:cs typeface="Times New Roman"/>
              </a:rPr>
              <a:t>2</a:t>
            </a:r>
            <a:r>
              <a:rPr lang="en-US" sz="2000" i="1" dirty="0">
                <a:solidFill>
                  <a:prstClr val="black"/>
                </a:solidFill>
                <a:latin typeface="Palatino Linotype" panose="02040502050505030304" pitchFamily="18" charset="0"/>
                <a:ea typeface="Times New Roman"/>
                <a:cs typeface="Times New Roman"/>
              </a:rPr>
              <a:t>Z</a:t>
            </a:r>
            <a:r>
              <a:rPr lang="en-US" sz="2000" i="1" baseline="-25000" dirty="0">
                <a:solidFill>
                  <a:prstClr val="black"/>
                </a:solidFill>
                <a:latin typeface="Palatino Linotype" panose="02040502050505030304" pitchFamily="18" charset="0"/>
                <a:ea typeface="Times New Roman"/>
                <a:cs typeface="Times New Roman"/>
              </a:rPr>
              <a:t>i</a:t>
            </a:r>
            <a:r>
              <a:rPr lang="en-US" sz="2000" i="1" baseline="-25000" dirty="0">
                <a:solidFill>
                  <a:srgbClr val="000000"/>
                </a:solidFill>
                <a:latin typeface="Palatino Linotype" panose="02040502050505030304" pitchFamily="18" charset="0"/>
                <a:ea typeface="Times New Roman"/>
                <a:cs typeface="Times New Roman"/>
              </a:rPr>
              <a:t>t-1</a:t>
            </a:r>
            <a:r>
              <a:rPr lang="en-US" sz="2000" i="1" dirty="0">
                <a:solidFill>
                  <a:prstClr val="black"/>
                </a:solidFill>
                <a:latin typeface="Palatino Linotype" panose="02040502050505030304" pitchFamily="18" charset="0"/>
                <a:ea typeface="Times New Roman"/>
                <a:cs typeface="Times New Roman"/>
              </a:rPr>
              <a:t>+ α</a:t>
            </a:r>
            <a:r>
              <a:rPr lang="en-US" sz="2000" i="1" baseline="-25000" dirty="0">
                <a:solidFill>
                  <a:prstClr val="black"/>
                </a:solidFill>
                <a:latin typeface="Palatino Linotype" panose="02040502050505030304" pitchFamily="18" charset="0"/>
                <a:ea typeface="Times New Roman"/>
                <a:cs typeface="Times New Roman"/>
              </a:rPr>
              <a:t>3</a:t>
            </a:r>
            <a:r>
              <a:rPr lang="en-US" sz="2000" i="1" dirty="0">
                <a:solidFill>
                  <a:prstClr val="black"/>
                </a:solidFill>
                <a:latin typeface="Palatino Linotype" panose="02040502050505030304" pitchFamily="18" charset="0"/>
                <a:ea typeface="Times New Roman"/>
                <a:cs typeface="Times New Roman"/>
              </a:rPr>
              <a:t>Z</a:t>
            </a:r>
            <a:r>
              <a:rPr lang="en-US" sz="2000" i="1" baseline="-25000" dirty="0">
                <a:solidFill>
                  <a:prstClr val="black"/>
                </a:solidFill>
                <a:latin typeface="Palatino Linotype" panose="02040502050505030304" pitchFamily="18" charset="0"/>
                <a:ea typeface="Times New Roman"/>
                <a:cs typeface="Times New Roman"/>
              </a:rPr>
              <a:t>i</a:t>
            </a:r>
            <a:r>
              <a:rPr lang="en-US" sz="2000" i="1" baseline="-25000" dirty="0">
                <a:solidFill>
                  <a:srgbClr val="000000"/>
                </a:solidFill>
                <a:latin typeface="Palatino Linotype" panose="02040502050505030304" pitchFamily="18" charset="0"/>
                <a:ea typeface="Times New Roman"/>
                <a:cs typeface="Times New Roman"/>
              </a:rPr>
              <a:t>t-2</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1it</a:t>
            </a:r>
            <a:r>
              <a:rPr lang="en-US" sz="2000" i="1" dirty="0">
                <a:solidFill>
                  <a:prstClr val="black"/>
                </a:solidFill>
                <a:latin typeface="Palatino Linotype" panose="02040502050505030304" pitchFamily="18" charset="0"/>
                <a:ea typeface="Times New Roman"/>
                <a:cs typeface="Times New Roman"/>
              </a:rPr>
              <a:t>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2</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2it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err="1">
                <a:solidFill>
                  <a:prstClr val="black"/>
                </a:solidFill>
                <a:latin typeface="Palatino Linotype" panose="02040502050505030304" pitchFamily="18" charset="0"/>
                <a:ea typeface="Times New Roman"/>
                <a:cs typeface="Times New Roman"/>
              </a:rPr>
              <a:t>k</a:t>
            </a:r>
            <a:r>
              <a:rPr lang="en-US" sz="2000" i="1" dirty="0" err="1">
                <a:solidFill>
                  <a:prstClr val="black"/>
                </a:solidFill>
                <a:latin typeface="Palatino Linotype" panose="02040502050505030304" pitchFamily="18" charset="0"/>
                <a:ea typeface="Times New Roman"/>
                <a:cs typeface="Times New Roman"/>
              </a:rPr>
              <a:t>X</a:t>
            </a:r>
            <a:r>
              <a:rPr lang="en-US" sz="2000" i="1" baseline="-25000" dirty="0" err="1">
                <a:solidFill>
                  <a:prstClr val="black"/>
                </a:solidFill>
                <a:latin typeface="Palatino Linotype" panose="02040502050505030304" pitchFamily="18" charset="0"/>
                <a:ea typeface="Times New Roman"/>
                <a:cs typeface="Times New Roman"/>
              </a:rPr>
              <a:t>kit</a:t>
            </a:r>
            <a:r>
              <a:rPr lang="en-US" sz="2000" i="1" dirty="0">
                <a:solidFill>
                  <a:prstClr val="black"/>
                </a:solidFill>
                <a:latin typeface="Palatino Linotype" panose="02040502050505030304" pitchFamily="18" charset="0"/>
                <a:ea typeface="Times New Roman"/>
                <a:cs typeface="Times New Roman"/>
              </a:rPr>
              <a:t> + </a:t>
            </a:r>
            <a:r>
              <a:rPr lang="en-US" sz="2000" i="1" dirty="0" err="1">
                <a:solidFill>
                  <a:prstClr val="black"/>
                </a:solidFill>
                <a:latin typeface="Palatino Linotype" panose="02040502050505030304" pitchFamily="18" charset="0"/>
                <a:ea typeface="Times New Roman"/>
                <a:cs typeface="Times New Roman"/>
              </a:rPr>
              <a:t>ε</a:t>
            </a:r>
            <a:r>
              <a:rPr lang="en-US" sz="2000" i="1" baseline="-25000" dirty="0" err="1">
                <a:solidFill>
                  <a:prstClr val="black"/>
                </a:solidFill>
                <a:latin typeface="Palatino Linotype" panose="02040502050505030304" pitchFamily="18" charset="0"/>
                <a:ea typeface="Times New Roman"/>
                <a:cs typeface="Times New Roman"/>
              </a:rPr>
              <a:t>it</a:t>
            </a:r>
            <a:r>
              <a:rPr lang="en-US" sz="2000" i="1" baseline="-25000" dirty="0">
                <a:solidFill>
                  <a:prstClr val="black"/>
                </a:solidFill>
                <a:latin typeface="Palatino Linotype" panose="02040502050505030304" pitchFamily="18" charset="0"/>
                <a:ea typeface="Times New Roman"/>
                <a:cs typeface="Times New Roman"/>
              </a:rPr>
              <a:t> </a:t>
            </a:r>
            <a:r>
              <a:rPr lang="en-US" altLang="en-US" sz="2000" kern="0" dirty="0">
                <a:solidFill>
                  <a:srgbClr val="000000"/>
                </a:solidFill>
                <a:latin typeface="Palatino Linotype" panose="02040502050505030304" pitchFamily="18" charset="0"/>
              </a:rPr>
              <a:t>.</a:t>
            </a:r>
          </a:p>
          <a:p>
            <a:pPr marL="0" indent="0" eaLnBrk="1" hangingPunct="1">
              <a:lnSpc>
                <a:spcPct val="150000"/>
              </a:lnSpc>
              <a:buClrTx/>
              <a:buNone/>
              <a:defRPr/>
            </a:pPr>
            <a:endParaRPr lang="en-US" altLang="en-US" sz="2000" kern="0" dirty="0">
              <a:solidFill>
                <a:srgbClr val="000000"/>
              </a:solidFill>
              <a:latin typeface="Arial"/>
            </a:endParaRPr>
          </a:p>
          <a:p>
            <a:pPr eaLnBrk="1" hangingPunct="1">
              <a:buClrTx/>
              <a:defRPr/>
            </a:pPr>
            <a:endParaRPr lang="en-US" altLang="en-US" sz="2000" kern="0" dirty="0">
              <a:solidFill>
                <a:srgbClr val="000000"/>
              </a:solidFill>
              <a:latin typeface="Arial"/>
            </a:endParaRPr>
          </a:p>
          <a:p>
            <a:pPr eaLnBrk="1" hangingPunct="1">
              <a:buClrTx/>
              <a:defRPr/>
            </a:pPr>
            <a:endParaRPr lang="en-US" altLang="en-US" sz="2000" kern="0" dirty="0">
              <a:solidFill>
                <a:srgbClr val="000000"/>
              </a:solidFill>
              <a:latin typeface="Arial"/>
            </a:endParaRPr>
          </a:p>
        </p:txBody>
      </p:sp>
    </p:spTree>
    <p:extLst>
      <p:ext uri="{BB962C8B-B14F-4D97-AF65-F5344CB8AC3E}">
        <p14:creationId xmlns:p14="http://schemas.microsoft.com/office/powerpoint/2010/main" val="2619874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38E34637-5FE9-563F-0AE8-C58FE2654142}"/>
              </a:ext>
            </a:extLst>
          </p:cNvPr>
          <p:cNvSpPr txBox="1">
            <a:spLocks noChangeArrowheads="1"/>
          </p:cNvSpPr>
          <p:nvPr/>
        </p:nvSpPr>
        <p:spPr bwMode="auto">
          <a:xfrm>
            <a:off x="1905000" y="5334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lvl="1" eaLnBrk="1" hangingPunct="1">
              <a:buClrTx/>
              <a:buFont typeface="Courier New" panose="02070309020205020404" pitchFamily="49" charset="0"/>
              <a:buChar char="o"/>
              <a:defRPr/>
            </a:pPr>
            <a:endParaRPr lang="en-US" altLang="en-US" sz="1600" kern="0" dirty="0">
              <a:solidFill>
                <a:srgbClr val="000000"/>
              </a:solidFill>
              <a:latin typeface="Arial"/>
            </a:endParaRPr>
          </a:p>
          <a:p>
            <a:pPr lvl="1" eaLnBrk="1" hangingPunct="1">
              <a:buClrTx/>
              <a:buFont typeface="Courier New" panose="02070309020205020404" pitchFamily="49" charset="0"/>
              <a:buChar char="o"/>
              <a:defRPr/>
            </a:pPr>
            <a:endParaRPr lang="en-US" altLang="en-US" sz="1600" kern="0" dirty="0">
              <a:solidFill>
                <a:srgbClr val="000000"/>
              </a:solidFill>
              <a:latin typeface="Palatino Linotype" panose="02040502050505030304" pitchFamily="18" charset="0"/>
            </a:endParaRPr>
          </a:p>
          <a:p>
            <a:pPr marL="0" indent="0" eaLnBrk="1" hangingPunct="1">
              <a:buClrTx/>
              <a:buNone/>
              <a:defRPr/>
            </a:pPr>
            <a:r>
              <a:rPr lang="en-US" altLang="en-US" sz="2000" kern="0" dirty="0">
                <a:solidFill>
                  <a:srgbClr val="000000"/>
                </a:solidFill>
                <a:latin typeface="Palatino Linotype" panose="02040502050505030304" pitchFamily="18" charset="0"/>
              </a:rPr>
              <a:t>3.   You only report estimates of the following equation for respondents</a:t>
            </a:r>
          </a:p>
          <a:p>
            <a:pPr marL="0" indent="0" eaLnBrk="1" hangingPunct="1">
              <a:buClrTx/>
              <a:buNone/>
              <a:defRPr/>
            </a:pPr>
            <a:r>
              <a:rPr lang="en-US" altLang="en-US" sz="2000" kern="0" dirty="0">
                <a:solidFill>
                  <a:srgbClr val="000000"/>
                </a:solidFill>
                <a:latin typeface="Palatino Linotype" panose="02040502050505030304" pitchFamily="18" charset="0"/>
              </a:rPr>
              <a:t>      ages 12-15:</a:t>
            </a:r>
          </a:p>
          <a:p>
            <a:pPr eaLnBrk="1" hangingPunct="1">
              <a:buClrTx/>
              <a:defRPr/>
            </a:pPr>
            <a:endParaRPr lang="en-US" altLang="en-US" sz="2000" kern="0" dirty="0">
              <a:solidFill>
                <a:srgbClr val="000000"/>
              </a:solidFill>
              <a:latin typeface="Palatino Linotype" panose="02040502050505030304" pitchFamily="18" charset="0"/>
            </a:endParaRPr>
          </a:p>
          <a:p>
            <a:pPr marL="0" indent="0" eaLnBrk="1" hangingPunct="1">
              <a:buClrTx/>
              <a:buNone/>
              <a:defRPr/>
            </a:pPr>
            <a:r>
              <a:rPr lang="en-US" altLang="en-US" sz="2000" kern="0" dirty="0">
                <a:solidFill>
                  <a:srgbClr val="000000"/>
                </a:solidFill>
                <a:latin typeface="Palatino Linotype" panose="02040502050505030304" pitchFamily="18" charset="0"/>
              </a:rPr>
              <a:t>      </a:t>
            </a:r>
            <a:r>
              <a:rPr lang="en-US" altLang="en-US" sz="2000" i="1" dirty="0" err="1">
                <a:solidFill>
                  <a:prstClr val="black"/>
                </a:solidFill>
                <a:latin typeface="Palatino Linotype" panose="02040502050505030304" pitchFamily="18" charset="0"/>
                <a:cs typeface="Times New Roman"/>
              </a:rPr>
              <a:t>y</a:t>
            </a:r>
            <a:r>
              <a:rPr lang="en-US" altLang="en-US" sz="2000" i="1" baseline="-25000" dirty="0" err="1">
                <a:solidFill>
                  <a:prstClr val="black"/>
                </a:solidFill>
                <a:latin typeface="Palatino Linotype" panose="02040502050505030304" pitchFamily="18" charset="0"/>
                <a:cs typeface="Times New Roman"/>
              </a:rPr>
              <a:t>i</a:t>
            </a:r>
            <a:r>
              <a:rPr lang="en-US" sz="2000" i="1" baseline="-25000" dirty="0" err="1">
                <a:solidFill>
                  <a:prstClr val="black"/>
                </a:solidFill>
                <a:latin typeface="Palatino Linotype" panose="02040502050505030304" pitchFamily="18" charset="0"/>
                <a:ea typeface="Times New Roman"/>
                <a:cs typeface="Times New Roman"/>
              </a:rPr>
              <a:t>t</a:t>
            </a:r>
            <a:r>
              <a:rPr lang="en-US" sz="2000" i="1" dirty="0">
                <a:solidFill>
                  <a:prstClr val="black"/>
                </a:solidFill>
                <a:latin typeface="Palatino Linotype" panose="02040502050505030304" pitchFamily="18" charset="0"/>
                <a:ea typeface="Times New Roman"/>
                <a:cs typeface="Times New Roman"/>
              </a:rPr>
              <a:t> = α</a:t>
            </a:r>
            <a:r>
              <a:rPr lang="en-US" sz="2000" i="1" baseline="-25000" dirty="0">
                <a:solidFill>
                  <a:prstClr val="black"/>
                </a:solidFill>
                <a:latin typeface="Palatino Linotype" panose="02040502050505030304" pitchFamily="18" charset="0"/>
                <a:ea typeface="Times New Roman"/>
                <a:cs typeface="Times New Roman"/>
              </a:rPr>
              <a:t>0</a:t>
            </a:r>
            <a:r>
              <a:rPr lang="en-US" sz="2000" i="1" dirty="0">
                <a:solidFill>
                  <a:prstClr val="black"/>
                </a:solidFill>
                <a:latin typeface="Palatino Linotype" panose="02040502050505030304" pitchFamily="18" charset="0"/>
                <a:ea typeface="Times New Roman"/>
                <a:cs typeface="Times New Roman"/>
              </a:rPr>
              <a:t> + α</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Z</a:t>
            </a:r>
            <a:r>
              <a:rPr lang="en-US" sz="2000" i="1" baseline="-25000" dirty="0">
                <a:solidFill>
                  <a:prstClr val="black"/>
                </a:solidFill>
                <a:latin typeface="Palatino Linotype" panose="02040502050505030304" pitchFamily="18" charset="0"/>
                <a:ea typeface="Times New Roman"/>
                <a:cs typeface="Times New Roman"/>
              </a:rPr>
              <a:t>it-1</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1</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1it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a:solidFill>
                  <a:prstClr val="black"/>
                </a:solidFill>
                <a:latin typeface="Palatino Linotype" panose="02040502050505030304" pitchFamily="18" charset="0"/>
                <a:ea typeface="Times New Roman"/>
                <a:cs typeface="Times New Roman"/>
              </a:rPr>
              <a:t>2</a:t>
            </a:r>
            <a:r>
              <a:rPr lang="en-US" sz="2000" i="1" dirty="0">
                <a:solidFill>
                  <a:prstClr val="black"/>
                </a:solidFill>
                <a:latin typeface="Palatino Linotype" panose="02040502050505030304" pitchFamily="18" charset="0"/>
                <a:ea typeface="Times New Roman"/>
                <a:cs typeface="Times New Roman"/>
              </a:rPr>
              <a:t>X</a:t>
            </a:r>
            <a:r>
              <a:rPr lang="en-US" sz="2000" i="1" baseline="-25000" dirty="0">
                <a:solidFill>
                  <a:prstClr val="black"/>
                </a:solidFill>
                <a:latin typeface="Palatino Linotype" panose="02040502050505030304" pitchFamily="18" charset="0"/>
                <a:ea typeface="Times New Roman"/>
                <a:cs typeface="Times New Roman"/>
              </a:rPr>
              <a:t>2it</a:t>
            </a:r>
            <a:r>
              <a:rPr lang="en-US" sz="2000" i="1" dirty="0">
                <a:solidFill>
                  <a:prstClr val="black"/>
                </a:solidFill>
                <a:latin typeface="Palatino Linotype" panose="02040502050505030304" pitchFamily="18" charset="0"/>
                <a:ea typeface="Times New Roman"/>
                <a:cs typeface="Times New Roman"/>
              </a:rPr>
              <a:t> +… </a:t>
            </a:r>
            <a:r>
              <a:rPr lang="el-GR" sz="2000" i="1" dirty="0">
                <a:solidFill>
                  <a:prstClr val="black"/>
                </a:solidFill>
                <a:latin typeface="Palatino Linotype" panose="02040502050505030304" pitchFamily="18" charset="0"/>
                <a:ea typeface="Times New Roman"/>
                <a:cs typeface="Times New Roman"/>
              </a:rPr>
              <a:t>β</a:t>
            </a:r>
            <a:r>
              <a:rPr lang="en-US" sz="2000" i="1" baseline="-25000" dirty="0" err="1">
                <a:solidFill>
                  <a:prstClr val="black"/>
                </a:solidFill>
                <a:latin typeface="Palatino Linotype" panose="02040502050505030304" pitchFamily="18" charset="0"/>
                <a:ea typeface="Times New Roman"/>
                <a:cs typeface="Times New Roman"/>
              </a:rPr>
              <a:t>k</a:t>
            </a:r>
            <a:r>
              <a:rPr lang="en-US" sz="2000" i="1" dirty="0" err="1">
                <a:solidFill>
                  <a:prstClr val="black"/>
                </a:solidFill>
                <a:latin typeface="Palatino Linotype" panose="02040502050505030304" pitchFamily="18" charset="0"/>
                <a:ea typeface="Times New Roman"/>
                <a:cs typeface="Times New Roman"/>
              </a:rPr>
              <a:t>X</a:t>
            </a:r>
            <a:r>
              <a:rPr lang="en-US" sz="2000" i="1" baseline="-25000" dirty="0" err="1">
                <a:solidFill>
                  <a:prstClr val="black"/>
                </a:solidFill>
                <a:latin typeface="Palatino Linotype" panose="02040502050505030304" pitchFamily="18" charset="0"/>
                <a:ea typeface="Times New Roman"/>
                <a:cs typeface="Times New Roman"/>
              </a:rPr>
              <a:t>kit</a:t>
            </a:r>
            <a:r>
              <a:rPr lang="en-US" sz="2000" i="1" dirty="0">
                <a:solidFill>
                  <a:prstClr val="black"/>
                </a:solidFill>
                <a:latin typeface="Palatino Linotype" panose="02040502050505030304" pitchFamily="18" charset="0"/>
                <a:ea typeface="Times New Roman"/>
                <a:cs typeface="Times New Roman"/>
              </a:rPr>
              <a:t> + </a:t>
            </a:r>
            <a:r>
              <a:rPr lang="en-US" sz="2000" i="1" dirty="0" err="1">
                <a:solidFill>
                  <a:prstClr val="black"/>
                </a:solidFill>
                <a:latin typeface="Palatino Linotype" panose="02040502050505030304" pitchFamily="18" charset="0"/>
                <a:ea typeface="Times New Roman"/>
                <a:cs typeface="Times New Roman"/>
              </a:rPr>
              <a:t>ε</a:t>
            </a:r>
            <a:r>
              <a:rPr lang="en-US" sz="2000" i="1" baseline="-25000" dirty="0" err="1">
                <a:solidFill>
                  <a:prstClr val="black"/>
                </a:solidFill>
                <a:latin typeface="Palatino Linotype" panose="02040502050505030304" pitchFamily="18" charset="0"/>
                <a:ea typeface="Times New Roman"/>
                <a:cs typeface="Times New Roman"/>
              </a:rPr>
              <a:t>it</a:t>
            </a:r>
            <a:r>
              <a:rPr lang="en-US" sz="2000" i="1" baseline="-25000" dirty="0">
                <a:solidFill>
                  <a:prstClr val="black"/>
                </a:solidFill>
                <a:latin typeface="Palatino Linotype" panose="02040502050505030304" pitchFamily="18" charset="0"/>
                <a:ea typeface="Times New Roman"/>
                <a:cs typeface="Times New Roman"/>
              </a:rPr>
              <a:t> </a:t>
            </a:r>
            <a:r>
              <a:rPr lang="en-US" altLang="en-US" sz="2000" kern="0" dirty="0">
                <a:solidFill>
                  <a:srgbClr val="000000"/>
                </a:solidFill>
                <a:latin typeface="Palatino Linotype" panose="02040502050505030304" pitchFamily="18" charset="0"/>
              </a:rPr>
              <a:t>.</a:t>
            </a:r>
            <a:endParaRPr lang="en-US" sz="2000" kern="0" dirty="0">
              <a:solidFill>
                <a:srgbClr val="000000"/>
              </a:solidFill>
              <a:latin typeface="Palatino Linotype" panose="02040502050505030304" pitchFamily="18" charset="0"/>
            </a:endParaRPr>
          </a:p>
          <a:p>
            <a:pPr marL="0" indent="0" eaLnBrk="1" hangingPunct="1">
              <a:buClrTx/>
              <a:buNone/>
              <a:defRPr/>
            </a:pPr>
            <a:endParaRPr lang="en-US" altLang="en-US" sz="2000" kern="0" dirty="0">
              <a:solidFill>
                <a:srgbClr val="000000"/>
              </a:solidFill>
              <a:latin typeface="Palatino Linotype" panose="02040502050505030304" pitchFamily="18" charset="0"/>
            </a:endParaRPr>
          </a:p>
          <a:p>
            <a:pPr marL="0" indent="0" eaLnBrk="1" hangingPunct="1">
              <a:buClrTx/>
              <a:buNone/>
              <a:defRPr/>
            </a:pPr>
            <a:r>
              <a:rPr lang="en-US" altLang="en-US" sz="2000" kern="0" dirty="0">
                <a:solidFill>
                  <a:srgbClr val="000000"/>
                </a:solidFill>
                <a:latin typeface="Palatino Linotype" panose="02040502050505030304" pitchFamily="18" charset="0"/>
              </a:rPr>
              <a:t>       However, you get very different results if your sample includes </a:t>
            </a:r>
          </a:p>
          <a:p>
            <a:pPr marL="0" indent="0" eaLnBrk="1" hangingPunct="1">
              <a:buClrTx/>
              <a:buNone/>
              <a:defRPr/>
            </a:pPr>
            <a:r>
              <a:rPr lang="en-US" altLang="en-US" sz="2000" kern="0" dirty="0">
                <a:solidFill>
                  <a:srgbClr val="000000"/>
                </a:solidFill>
                <a:latin typeface="Palatino Linotype" panose="02040502050505030304" pitchFamily="18" charset="0"/>
              </a:rPr>
              <a:t>       16-year-olds. </a:t>
            </a:r>
          </a:p>
          <a:p>
            <a:pPr marL="0" indent="0" eaLnBrk="1" hangingPunct="1">
              <a:buClrTx/>
              <a:buNone/>
              <a:defRPr/>
            </a:pPr>
            <a:endParaRPr lang="en-US" altLang="en-US" sz="2000" kern="0" dirty="0">
              <a:solidFill>
                <a:srgbClr val="000000"/>
              </a:solidFill>
              <a:latin typeface="Palatino Linotype" panose="02040502050505030304" pitchFamily="18" charset="0"/>
            </a:endParaRPr>
          </a:p>
          <a:p>
            <a:pPr marL="0" indent="0" eaLnBrk="1" hangingPunct="1">
              <a:buClrTx/>
              <a:buNone/>
              <a:defRPr/>
            </a:pPr>
            <a:endParaRPr lang="en-US" altLang="en-US" sz="2000" kern="0" dirty="0">
              <a:solidFill>
                <a:srgbClr val="000000"/>
              </a:solidFill>
              <a:latin typeface="Palatino Linotype" panose="02040502050505030304" pitchFamily="18" charset="0"/>
            </a:endParaRPr>
          </a:p>
          <a:p>
            <a:pPr marL="0" indent="0" eaLnBrk="1" hangingPunct="1">
              <a:buClrTx/>
              <a:buNone/>
              <a:defRPr/>
            </a:pPr>
            <a:r>
              <a:rPr lang="en-US" altLang="en-US" sz="2000" kern="0" dirty="0">
                <a:solidFill>
                  <a:srgbClr val="000000"/>
                </a:solidFill>
                <a:latin typeface="Palatino Linotype" panose="02040502050505030304" pitchFamily="18" charset="0"/>
              </a:rPr>
              <a:t>A few more behaviors that can be described as data mining:</a:t>
            </a:r>
          </a:p>
          <a:p>
            <a:pPr marL="0" indent="0" eaLnBrk="1" hangingPunct="1">
              <a:buClrTx/>
              <a:buNone/>
              <a:defRPr/>
            </a:pPr>
            <a:endParaRPr lang="en-US" altLang="en-US" sz="2000" kern="0" dirty="0">
              <a:solidFill>
                <a:srgbClr val="000000"/>
              </a:solidFill>
              <a:latin typeface="Palatino Linotype" panose="02040502050505030304" pitchFamily="18" charset="0"/>
            </a:endParaRPr>
          </a:p>
          <a:p>
            <a:pPr defTabSz="457200" eaLnBrk="1" fontAlgn="auto" hangingPunct="1">
              <a:lnSpc>
                <a:spcPct val="90000"/>
              </a:lnSpc>
              <a:spcAft>
                <a:spcPts val="0"/>
              </a:spcAft>
              <a:buClrTx/>
              <a:buSzTx/>
              <a:buFont typeface="Arial"/>
              <a:buChar char="•"/>
              <a:defRPr/>
            </a:pPr>
            <a:r>
              <a:rPr lang="en-US" altLang="en-US" sz="2000" kern="0" dirty="0">
                <a:solidFill>
                  <a:srgbClr val="000000"/>
                </a:solidFill>
                <a:latin typeface="Palatino Linotype" panose="02040502050505030304" pitchFamily="18" charset="0"/>
              </a:rPr>
              <a:t>Stop project because of null results</a:t>
            </a:r>
            <a:endParaRPr lang="en-US" altLang="en-US" sz="2800" dirty="0">
              <a:solidFill>
                <a:srgbClr val="000000"/>
              </a:solidFill>
              <a:latin typeface="Palatino Linotype" panose="02040502050505030304" pitchFamily="18" charset="0"/>
              <a:cs typeface="Arial" panose="020B0604020202020204" pitchFamily="34" charset="0"/>
            </a:endParaRPr>
          </a:p>
          <a:p>
            <a:pPr marL="742950" lvl="1" indent="-285750" defTabSz="457200" eaLnBrk="1" fontAlgn="auto" hangingPunct="1">
              <a:lnSpc>
                <a:spcPct val="90000"/>
              </a:lnSpc>
              <a:spcAft>
                <a:spcPts val="0"/>
              </a:spcAft>
              <a:buClrTx/>
              <a:buSzTx/>
              <a:buFont typeface="Arial"/>
              <a:buChar char="–"/>
              <a:defRPr/>
            </a:pPr>
            <a:r>
              <a:rPr lang="en-US" altLang="en-US" sz="1600" dirty="0">
                <a:solidFill>
                  <a:srgbClr val="000000"/>
                </a:solidFill>
                <a:latin typeface="Palatino Linotype" panose="02040502050505030304" pitchFamily="18" charset="0"/>
              </a:rPr>
              <a:t>Decide against submitting to a journal  </a:t>
            </a:r>
            <a:endParaRPr lang="en-US" altLang="en-US" sz="1600" kern="0" dirty="0">
              <a:solidFill>
                <a:srgbClr val="000000"/>
              </a:solidFill>
              <a:latin typeface="Palatino Linotype" panose="02040502050505030304" pitchFamily="18" charset="0"/>
            </a:endParaRPr>
          </a:p>
          <a:p>
            <a:pPr defTabSz="457200" eaLnBrk="1" fontAlgn="auto" hangingPunct="1">
              <a:lnSpc>
                <a:spcPct val="90000"/>
              </a:lnSpc>
              <a:spcAft>
                <a:spcPts val="0"/>
              </a:spcAft>
              <a:buClrTx/>
              <a:buSzTx/>
              <a:buFont typeface="Arial"/>
              <a:buChar char="•"/>
              <a:defRPr/>
            </a:pPr>
            <a:endParaRPr lang="en-US" altLang="en-US" sz="2000" kern="0" dirty="0">
              <a:solidFill>
                <a:srgbClr val="000000"/>
              </a:solidFill>
              <a:latin typeface="Palatino Linotype" panose="02040502050505030304" pitchFamily="18" charset="0"/>
            </a:endParaRPr>
          </a:p>
          <a:p>
            <a:pPr defTabSz="457200" eaLnBrk="1" fontAlgn="auto" hangingPunct="1">
              <a:lnSpc>
                <a:spcPct val="90000"/>
              </a:lnSpc>
              <a:spcAft>
                <a:spcPts val="0"/>
              </a:spcAft>
              <a:buClrTx/>
              <a:buSzTx/>
              <a:buFont typeface="Arial"/>
              <a:buChar char="•"/>
              <a:defRPr/>
            </a:pPr>
            <a:r>
              <a:rPr lang="en-US" altLang="en-US" sz="2000" kern="0" dirty="0">
                <a:solidFill>
                  <a:srgbClr val="000000"/>
                </a:solidFill>
                <a:latin typeface="Palatino Linotype" panose="02040502050505030304" pitchFamily="18" charset="0"/>
                <a:cs typeface="Arial" panose="020B0604020202020204" pitchFamily="34" charset="0"/>
              </a:rPr>
              <a:t>Modifying your original hypothesis to better match results </a:t>
            </a:r>
            <a:endParaRPr lang="en-US" altLang="en-US" sz="2800" dirty="0">
              <a:solidFill>
                <a:srgbClr val="000000"/>
              </a:solidFill>
              <a:latin typeface="Palatino Linotype" panose="02040502050505030304" pitchFamily="18" charset="0"/>
              <a:cs typeface="Arial" panose="020B0604020202020204" pitchFamily="34" charset="0"/>
            </a:endParaRPr>
          </a:p>
          <a:p>
            <a:pPr marL="0" indent="0" eaLnBrk="1" hangingPunct="1">
              <a:buClrTx/>
              <a:buNone/>
            </a:pPr>
            <a:endParaRPr lang="en-US" altLang="en-US" sz="2000" kern="0" dirty="0">
              <a:solidFill>
                <a:srgbClr val="000000"/>
              </a:solidFill>
              <a:latin typeface="Arial"/>
            </a:endParaRPr>
          </a:p>
          <a:p>
            <a:pPr eaLnBrk="1" hangingPunct="1">
              <a:buClrTx/>
            </a:pPr>
            <a:endParaRPr lang="en-US" altLang="en-US" sz="2000" kern="0" dirty="0">
              <a:solidFill>
                <a:srgbClr val="000000"/>
              </a:solidFill>
              <a:latin typeface="Arial"/>
            </a:endParaRPr>
          </a:p>
          <a:p>
            <a:pPr eaLnBrk="1" hangingPunct="1">
              <a:buClrTx/>
              <a:defRPr/>
            </a:pPr>
            <a:endParaRPr lang="en-US" altLang="en-US" sz="2000" kern="0" dirty="0">
              <a:solidFill>
                <a:srgbClr val="000000"/>
              </a:solidFill>
              <a:latin typeface="Arial"/>
            </a:endParaRPr>
          </a:p>
        </p:txBody>
      </p:sp>
    </p:spTree>
    <p:extLst>
      <p:ext uri="{BB962C8B-B14F-4D97-AF65-F5344CB8AC3E}">
        <p14:creationId xmlns:p14="http://schemas.microsoft.com/office/powerpoint/2010/main" val="801204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1A0129DF-C479-15C4-94FA-17006A3E625E}"/>
              </a:ext>
            </a:extLst>
          </p:cNvPr>
          <p:cNvSpPr txBox="1">
            <a:spLocks/>
          </p:cNvSpPr>
          <p:nvPr/>
        </p:nvSpPr>
        <p:spPr>
          <a:xfrm>
            <a:off x="280086" y="430961"/>
            <a:ext cx="11549449" cy="388869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defRPr/>
            </a:pPr>
            <a:endParaRPr lang="en-US" altLang="en-US" sz="2400" dirty="0">
              <a:solidFill>
                <a:srgbClr val="000000"/>
              </a:solidFill>
              <a:latin typeface="Arial" panose="020B0604020202020204" pitchFamily="34" charset="0"/>
              <a:cs typeface="Arial" panose="020B0604020202020204" pitchFamily="34" charset="0"/>
            </a:endParaRPr>
          </a:p>
          <a:p>
            <a:pPr>
              <a:lnSpc>
                <a:spcPct val="90000"/>
              </a:lnSpc>
              <a:defRPr/>
            </a:pPr>
            <a:r>
              <a:rPr lang="en-US" altLang="en-US" sz="2400" dirty="0">
                <a:solidFill>
                  <a:srgbClr val="000000"/>
                </a:solidFill>
                <a:latin typeface="Palatino Linotype" panose="02040502050505030304" pitchFamily="18" charset="0"/>
                <a:cs typeface="Arial" panose="020B0604020202020204" pitchFamily="34" charset="0"/>
              </a:rPr>
              <a:t>Why do a sensitivity analysis?</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Reassure the reader that you’re not p-hacking</a:t>
            </a:r>
          </a:p>
          <a:p>
            <a:pPr lvl="2">
              <a:lnSpc>
                <a:spcPct val="90000"/>
              </a:lnSpc>
              <a:defRPr/>
            </a:pPr>
            <a:r>
              <a:rPr lang="en-US" altLang="en-US" sz="1600" dirty="0">
                <a:solidFill>
                  <a:srgbClr val="000000"/>
                </a:solidFill>
                <a:latin typeface="Palatino Linotype" panose="02040502050505030304" pitchFamily="18" charset="0"/>
                <a:cs typeface="Arial" panose="020B0604020202020204" pitchFamily="34" charset="0"/>
              </a:rPr>
              <a:t>Good empirical work is transparent and easily replicated</a:t>
            </a:r>
            <a:endParaRPr lang="en-US" altLang="en-US" sz="2000" dirty="0">
              <a:solidFill>
                <a:srgbClr val="000000"/>
              </a:solidFill>
              <a:latin typeface="Palatino Linotype" panose="02040502050505030304" pitchFamily="18" charset="0"/>
              <a:cs typeface="Arial" panose="020B0604020202020204" pitchFamily="34" charset="0"/>
            </a:endParaRP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Provide a range of estimates</a:t>
            </a:r>
          </a:p>
          <a:p>
            <a:pPr lvl="2">
              <a:lnSpc>
                <a:spcPct val="90000"/>
              </a:lnSpc>
              <a:defRPr/>
            </a:pPr>
            <a:r>
              <a:rPr lang="en-US" altLang="en-US" sz="1600" dirty="0">
                <a:solidFill>
                  <a:srgbClr val="000000"/>
                </a:solidFill>
                <a:latin typeface="Palatino Linotype" panose="02040502050505030304" pitchFamily="18" charset="0"/>
                <a:cs typeface="Arial" panose="020B0604020202020204" pitchFamily="34" charset="0"/>
              </a:rPr>
              <a:t>Unless one particular specification is preferred, readers will expect a range of estimates</a:t>
            </a:r>
          </a:p>
          <a:p>
            <a:pPr lvl="2">
              <a:lnSpc>
                <a:spcPct val="90000"/>
              </a:lnSpc>
              <a:defRPr/>
            </a:pPr>
            <a:r>
              <a:rPr lang="en-US" altLang="en-US" sz="1600" dirty="0">
                <a:solidFill>
                  <a:srgbClr val="000000"/>
                </a:solidFill>
                <a:latin typeface="Palatino Linotype" panose="02040502050505030304" pitchFamily="18" charset="0"/>
                <a:cs typeface="Arial" panose="020B0604020202020204" pitchFamily="34" charset="0"/>
              </a:rPr>
              <a:t>Often, theory does not dictate specification </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Facilitate comparison of your estimates to those reported by previous researchers</a:t>
            </a:r>
          </a:p>
          <a:p>
            <a:pPr marL="0" indent="0">
              <a:lnSpc>
                <a:spcPct val="90000"/>
              </a:lnSpc>
              <a:buNone/>
              <a:defRPr/>
            </a:pPr>
            <a:endParaRPr lang="en-US" altLang="en-US" sz="1000" dirty="0">
              <a:solidFill>
                <a:srgbClr val="000000"/>
              </a:solidFill>
              <a:latin typeface="Arial" panose="020B0604020202020204" pitchFamily="34" charset="0"/>
              <a:cs typeface="Arial" panose="020B0604020202020204" pitchFamily="34" charset="0"/>
            </a:endParaRPr>
          </a:p>
          <a:p>
            <a:pPr>
              <a:lnSpc>
                <a:spcPct val="90000"/>
              </a:lnSpc>
              <a:defRPr/>
            </a:pPr>
            <a:r>
              <a:rPr lang="en-US" altLang="en-US" sz="2400" dirty="0">
                <a:solidFill>
                  <a:srgbClr val="000000"/>
                </a:solidFill>
                <a:latin typeface="Palatino Linotype" panose="02040502050505030304" pitchFamily="18" charset="0"/>
                <a:cs typeface="Arial" panose="020B0604020202020204" pitchFamily="34" charset="0"/>
              </a:rPr>
              <a:t>Sensitive to what?</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Choice of controls </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Period under examination                 </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To weight or not to weight? </a:t>
            </a:r>
          </a:p>
          <a:p>
            <a:pPr lvl="2">
              <a:lnSpc>
                <a:spcPct val="90000"/>
              </a:lnSpc>
              <a:defRPr/>
            </a:pPr>
            <a:r>
              <a:rPr lang="en-US" altLang="en-US" sz="1400" dirty="0">
                <a:solidFill>
                  <a:srgbClr val="000000"/>
                </a:solidFill>
                <a:latin typeface="Palatino Linotype" panose="02040502050505030304" pitchFamily="18" charset="0"/>
                <a:cs typeface="Arial" panose="020B0604020202020204" pitchFamily="34" charset="0"/>
              </a:rPr>
              <a:t>Solon, Gary, Steven J. Haider, and Jeffrey M. Wooldridge. 2015. “What Are We Weighting For?” </a:t>
            </a:r>
            <a:r>
              <a:rPr lang="en-US" altLang="en-US" sz="1400" i="1" dirty="0">
                <a:solidFill>
                  <a:srgbClr val="000000"/>
                </a:solidFill>
                <a:latin typeface="Palatino Linotype" panose="02040502050505030304" pitchFamily="18" charset="0"/>
                <a:cs typeface="Arial" panose="020B0604020202020204" pitchFamily="34" charset="0"/>
              </a:rPr>
              <a:t>JHR</a:t>
            </a:r>
            <a:r>
              <a:rPr lang="en-US" altLang="en-US" sz="1400" dirty="0">
                <a:solidFill>
                  <a:srgbClr val="000000"/>
                </a:solidFill>
                <a:latin typeface="Palatino Linotype" panose="02040502050505030304" pitchFamily="18" charset="0"/>
                <a:cs typeface="Arial" panose="020B0604020202020204" pitchFamily="34" charset="0"/>
              </a:rPr>
              <a:t>, 50(2): 301-316.</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Unit-specific linear trends</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TWFEs with staggered treatment </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Etc. </a:t>
            </a:r>
          </a:p>
          <a:p>
            <a:pPr marL="457200" lvl="1" indent="0">
              <a:lnSpc>
                <a:spcPct val="90000"/>
              </a:lnSpc>
              <a:buNone/>
              <a:defRPr/>
            </a:pPr>
            <a:endParaRPr lang="en-US" altLang="en-US" sz="1000" dirty="0">
              <a:solidFill>
                <a:srgbClr val="000000"/>
              </a:solidFill>
              <a:latin typeface="Palatino Linotype" panose="02040502050505030304" pitchFamily="18" charset="0"/>
              <a:cs typeface="Arial" panose="020B0604020202020204" pitchFamily="34" charset="0"/>
            </a:endParaRPr>
          </a:p>
          <a:p>
            <a:pPr>
              <a:lnSpc>
                <a:spcPct val="90000"/>
              </a:lnSpc>
              <a:defRPr/>
            </a:pPr>
            <a:r>
              <a:rPr lang="en-US" altLang="en-US" sz="2400" dirty="0">
                <a:solidFill>
                  <a:srgbClr val="000000"/>
                </a:solidFill>
                <a:latin typeface="Palatino Linotype" panose="02040502050505030304" pitchFamily="18" charset="0"/>
                <a:cs typeface="Arial" panose="020B0604020202020204" pitchFamily="34" charset="0"/>
              </a:rPr>
              <a:t>The goal is to be thorough without getting bogged down.  It is easy to get bogged down…</a:t>
            </a:r>
          </a:p>
          <a:p>
            <a:pPr marL="457200" lvl="1" indent="0">
              <a:lnSpc>
                <a:spcPct val="90000"/>
              </a:lnSpc>
              <a:buNone/>
              <a:defRPr/>
            </a:pPr>
            <a:endParaRPr lang="en-US" altLang="en-US" sz="1000" dirty="0">
              <a:solidFill>
                <a:srgbClr val="000000"/>
              </a:solidFill>
              <a:latin typeface="Palatino Linotype" panose="02040502050505030304" pitchFamily="18" charset="0"/>
              <a:cs typeface="Arial" panose="020B0604020202020204" pitchFamily="34" charset="0"/>
            </a:endParaRPr>
          </a:p>
          <a:p>
            <a:pPr marL="171450" lvl="1" indent="-171450">
              <a:lnSpc>
                <a:spcPct val="90000"/>
              </a:lnSpc>
              <a:defRPr/>
            </a:pPr>
            <a:endParaRPr lang="en-US" altLang="en-US" sz="1000" dirty="0">
              <a:solidFill>
                <a:srgbClr val="000000"/>
              </a:solidFill>
              <a:latin typeface="Palatino Linotype" panose="02040502050505030304" pitchFamily="18" charset="0"/>
              <a:cs typeface="Arial" panose="020B0604020202020204" pitchFamily="34" charset="0"/>
            </a:endParaRPr>
          </a:p>
          <a:p>
            <a:pPr marL="457200" lvl="1" indent="0">
              <a:lnSpc>
                <a:spcPct val="90000"/>
              </a:lnSpc>
              <a:buNone/>
              <a:defRPr/>
            </a:pPr>
            <a:endParaRPr lang="en-US" altLang="en-US" sz="2000" dirty="0">
              <a:solidFill>
                <a:srgbClr val="000000"/>
              </a:solidFill>
              <a:latin typeface="Arial" panose="020B0604020202020204" pitchFamily="34" charset="0"/>
              <a:cs typeface="Arial" panose="020B0604020202020204" pitchFamily="34" charset="0"/>
            </a:endParaRPr>
          </a:p>
          <a:p>
            <a:pPr marL="457200" lvl="1" indent="0">
              <a:lnSpc>
                <a:spcPct val="90000"/>
              </a:lnSpc>
              <a:buNone/>
              <a:defRPr/>
            </a:pPr>
            <a:endParaRPr lang="en-US" altLang="en-US" sz="2000" dirty="0">
              <a:solidFill>
                <a:srgbClr val="000000"/>
              </a:solidFill>
              <a:latin typeface="Arial" panose="020B0604020202020204" pitchFamily="34" charset="0"/>
              <a:cs typeface="Arial" panose="020B0604020202020204" pitchFamily="34" charset="0"/>
            </a:endParaRPr>
          </a:p>
          <a:p>
            <a:pPr>
              <a:lnSpc>
                <a:spcPct val="90000"/>
              </a:lnSpc>
              <a:defRPr/>
            </a:pPr>
            <a:endParaRPr lang="en-US" altLang="en-US" sz="2000" dirty="0">
              <a:solidFill>
                <a:srgbClr val="000000"/>
              </a:solidFill>
              <a:latin typeface="Arial" pitchFamily="34" charset="0"/>
            </a:endParaRPr>
          </a:p>
        </p:txBody>
      </p:sp>
      <p:sp>
        <p:nvSpPr>
          <p:cNvPr id="4" name="Rectangle 3">
            <a:extLst>
              <a:ext uri="{FF2B5EF4-FFF2-40B4-BE49-F238E27FC236}">
                <a16:creationId xmlns:a16="http://schemas.microsoft.com/office/drawing/2014/main" id="{07E6BAE4-F832-5CCC-E399-40E09A4E80B0}"/>
              </a:ext>
            </a:extLst>
          </p:cNvPr>
          <p:cNvSpPr/>
          <p:nvPr/>
        </p:nvSpPr>
        <p:spPr>
          <a:xfrm>
            <a:off x="3124200" y="304801"/>
            <a:ext cx="5410200" cy="496161"/>
          </a:xfrm>
          <a:prstGeom prst="rect">
            <a:avLst/>
          </a:prstGeom>
        </p:spPr>
        <p:txBody>
          <a:bodyPr wrap="square">
            <a:spAutoFit/>
          </a:bodyPr>
          <a:lstStyle/>
          <a:p>
            <a:pPr algn="ctr" eaLnBrk="0" hangingPunct="0">
              <a:lnSpc>
                <a:spcPct val="80000"/>
              </a:lnSpc>
              <a:spcBef>
                <a:spcPct val="20000"/>
              </a:spcBef>
              <a:defRPr/>
            </a:pPr>
            <a:r>
              <a:rPr lang="en-US" altLang="en-US" sz="3200" b="1" kern="0" dirty="0">
                <a:solidFill>
                  <a:prstClr val="black"/>
                </a:solidFill>
                <a:latin typeface="Palatino Linotype" panose="02040502050505030304" pitchFamily="18" charset="0"/>
                <a:sym typeface="Symbol" panose="05050102010706020507" pitchFamily="18" charset="2"/>
              </a:rPr>
              <a:t>Sensitivity Analysis</a:t>
            </a:r>
          </a:p>
        </p:txBody>
      </p:sp>
    </p:spTree>
    <p:extLst>
      <p:ext uri="{BB962C8B-B14F-4D97-AF65-F5344CB8AC3E}">
        <p14:creationId xmlns:p14="http://schemas.microsoft.com/office/powerpoint/2010/main" val="110229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1A0129DF-C479-15C4-94FA-17006A3E625E}"/>
              </a:ext>
            </a:extLst>
          </p:cNvPr>
          <p:cNvSpPr txBox="1">
            <a:spLocks/>
          </p:cNvSpPr>
          <p:nvPr/>
        </p:nvSpPr>
        <p:spPr>
          <a:xfrm>
            <a:off x="1297824" y="884924"/>
            <a:ext cx="8665770" cy="23908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defRPr/>
            </a:pPr>
            <a:r>
              <a:rPr lang="en-US" altLang="en-US" sz="2800" dirty="0">
                <a:solidFill>
                  <a:srgbClr val="000000"/>
                </a:solidFill>
                <a:latin typeface="Palatino Linotype" panose="02040502050505030304" pitchFamily="18" charset="0"/>
                <a:cs typeface="Arial" panose="020B0604020202020204" pitchFamily="34" charset="0"/>
              </a:rPr>
              <a:t>Goal</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The goal is to convince the reader that your estimate is causal</a:t>
            </a:r>
          </a:p>
          <a:p>
            <a:pPr>
              <a:lnSpc>
                <a:spcPct val="90000"/>
              </a:lnSpc>
              <a:defRPr/>
            </a:pPr>
            <a:r>
              <a:rPr lang="en-US" altLang="en-US" sz="2800" dirty="0">
                <a:solidFill>
                  <a:srgbClr val="000000"/>
                </a:solidFill>
                <a:latin typeface="Palatino Linotype" panose="02040502050505030304" pitchFamily="18" charset="0"/>
                <a:cs typeface="Arial" panose="020B0604020202020204" pitchFamily="34" charset="0"/>
              </a:rPr>
              <a:t>Describe the threat to identification </a:t>
            </a:r>
          </a:p>
          <a:p>
            <a:pPr lvl="1">
              <a:lnSpc>
                <a:spcPct val="90000"/>
              </a:lnSpc>
              <a:defRPr/>
            </a:pPr>
            <a:r>
              <a:rPr lang="en-US" altLang="en-US" sz="2000" dirty="0">
                <a:solidFill>
                  <a:srgbClr val="000000"/>
                </a:solidFill>
                <a:latin typeface="Palatino Linotype" panose="02040502050505030304" pitchFamily="18" charset="0"/>
                <a:cs typeface="Arial" panose="020B0604020202020204" pitchFamily="34" charset="0"/>
              </a:rPr>
              <a:t>Describing a variable as “potentially endogenous” is not enough</a:t>
            </a:r>
          </a:p>
          <a:p>
            <a:pPr lvl="2">
              <a:lnSpc>
                <a:spcPct val="90000"/>
              </a:lnSpc>
              <a:defRPr/>
            </a:pPr>
            <a:r>
              <a:rPr lang="en-US" altLang="en-US" sz="1600" dirty="0">
                <a:solidFill>
                  <a:srgbClr val="000000"/>
                </a:solidFill>
                <a:latin typeface="Palatino Linotype" panose="02040502050505030304" pitchFamily="18" charset="0"/>
                <a:cs typeface="Arial" panose="020B0604020202020204" pitchFamily="34" charset="0"/>
              </a:rPr>
              <a:t>Describing the threat to identification sets up the falsification test or alternative ID strategy</a:t>
            </a:r>
          </a:p>
          <a:p>
            <a:pPr lvl="2">
              <a:lnSpc>
                <a:spcPct val="90000"/>
              </a:lnSpc>
              <a:defRPr/>
            </a:pPr>
            <a:r>
              <a:rPr lang="en-US" altLang="en-US" sz="1600" dirty="0">
                <a:solidFill>
                  <a:srgbClr val="000000"/>
                </a:solidFill>
                <a:latin typeface="Palatino Linotype" panose="02040502050505030304" pitchFamily="18" charset="0"/>
                <a:cs typeface="Arial" panose="020B0604020202020204" pitchFamily="34" charset="0"/>
              </a:rPr>
              <a:t>Be specific!</a:t>
            </a:r>
          </a:p>
          <a:p>
            <a:pPr lvl="2">
              <a:lnSpc>
                <a:spcPct val="90000"/>
              </a:lnSpc>
              <a:defRPr/>
            </a:pPr>
            <a:endParaRPr lang="en-US" altLang="en-US" sz="2000" dirty="0">
              <a:solidFill>
                <a:srgbClr val="00000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07E6BAE4-F832-5CCC-E399-40E09A4E80B0}"/>
              </a:ext>
            </a:extLst>
          </p:cNvPr>
          <p:cNvSpPr/>
          <p:nvPr/>
        </p:nvSpPr>
        <p:spPr>
          <a:xfrm>
            <a:off x="1554009" y="234670"/>
            <a:ext cx="8153400" cy="497059"/>
          </a:xfrm>
          <a:prstGeom prst="rect">
            <a:avLst/>
          </a:prstGeom>
        </p:spPr>
        <p:txBody>
          <a:bodyPr wrap="square">
            <a:spAutoFit/>
          </a:bodyPr>
          <a:lstStyle/>
          <a:p>
            <a:pPr algn="ctr" eaLnBrk="0" hangingPunct="0">
              <a:lnSpc>
                <a:spcPct val="80000"/>
              </a:lnSpc>
              <a:spcBef>
                <a:spcPct val="20000"/>
              </a:spcBef>
              <a:defRPr/>
            </a:pPr>
            <a:r>
              <a:rPr lang="en-US" altLang="en-US" sz="3200" b="1" kern="0" dirty="0">
                <a:solidFill>
                  <a:prstClr val="black"/>
                </a:solidFill>
                <a:latin typeface="Palatino Linotype" panose="02040502050505030304" pitchFamily="18" charset="0"/>
                <a:sym typeface="Symbol" panose="05050102010706020507" pitchFamily="18" charset="2"/>
              </a:rPr>
              <a:t>Falsification tests</a:t>
            </a:r>
            <a:endParaRPr lang="en-US" altLang="en-US" sz="3200" b="1" kern="0" dirty="0">
              <a:solidFill>
                <a:prstClr val="black"/>
              </a:solidFill>
              <a:latin typeface="Palatino Linotype" panose="02040502050505030304" pitchFamily="18" charset="0"/>
              <a:cs typeface="Arial" pitchFamily="34" charset="0"/>
              <a:sym typeface="Symbol" panose="05050102010706020507" pitchFamily="18" charset="2"/>
            </a:endParaRPr>
          </a:p>
        </p:txBody>
      </p:sp>
      <p:pic>
        <p:nvPicPr>
          <p:cNvPr id="5" name="Picture 4">
            <a:extLst>
              <a:ext uri="{FF2B5EF4-FFF2-40B4-BE49-F238E27FC236}">
                <a16:creationId xmlns:a16="http://schemas.microsoft.com/office/drawing/2014/main" id="{129712B6-4AEA-9153-FF43-6F222C12E4BF}"/>
              </a:ext>
            </a:extLst>
          </p:cNvPr>
          <p:cNvPicPr>
            <a:picLocks noChangeAspect="1"/>
          </p:cNvPicPr>
          <p:nvPr/>
        </p:nvPicPr>
        <p:blipFill rotWithShape="1">
          <a:blip r:embed="rId2"/>
          <a:srcRect t="9288"/>
          <a:stretch/>
        </p:blipFill>
        <p:spPr>
          <a:xfrm>
            <a:off x="1297824" y="3582195"/>
            <a:ext cx="9101521" cy="3066054"/>
          </a:xfrm>
          <a:prstGeom prst="rect">
            <a:avLst/>
          </a:prstGeom>
        </p:spPr>
      </p:pic>
    </p:spTree>
    <p:extLst>
      <p:ext uri="{BB962C8B-B14F-4D97-AF65-F5344CB8AC3E}">
        <p14:creationId xmlns:p14="http://schemas.microsoft.com/office/powerpoint/2010/main" val="177196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B3F5D5-3EBE-6A25-B920-6FD6A95919DD}"/>
              </a:ext>
            </a:extLst>
          </p:cNvPr>
          <p:cNvSpPr>
            <a:spLocks noGrp="1"/>
          </p:cNvSpPr>
          <p:nvPr>
            <p:ph idx="1"/>
          </p:nvPr>
        </p:nvSpPr>
        <p:spPr>
          <a:xfrm>
            <a:off x="1" y="1776576"/>
            <a:ext cx="12191999" cy="2163453"/>
          </a:xfrm>
        </p:spPr>
        <p:txBody>
          <a:bodyPr>
            <a:normAutofit/>
          </a:bodyPr>
          <a:lstStyle/>
          <a:p>
            <a:r>
              <a:rPr lang="en-US" sz="1750" dirty="0">
                <a:latin typeface="Palatino Linotype" panose="02040502050505030304" pitchFamily="18" charset="0"/>
              </a:rPr>
              <a:t>Anderson et al. (2021) estimate a large and precisely measured </a:t>
            </a:r>
            <a:r>
              <a:rPr lang="el-GR" sz="1750" i="1" dirty="0">
                <a:latin typeface="Garamond" panose="02020404030301010803" pitchFamily="18" charset="0"/>
              </a:rPr>
              <a:t>β</a:t>
            </a:r>
            <a:r>
              <a:rPr lang="en-US" sz="1750" i="1" baseline="-25000" dirty="0">
                <a:latin typeface="Garamond" panose="02020404030301010803" pitchFamily="18" charset="0"/>
              </a:rPr>
              <a:t>1</a:t>
            </a:r>
            <a:endParaRPr lang="en-US" sz="1750" baseline="-25000" dirty="0">
              <a:latin typeface="Garamond" panose="02020404030301010803" pitchFamily="18" charset="0"/>
            </a:endParaRPr>
          </a:p>
          <a:p>
            <a:r>
              <a:rPr lang="en-US" sz="1750" dirty="0">
                <a:latin typeface="Palatino Linotype" panose="02040502050505030304" pitchFamily="18" charset="0"/>
              </a:rPr>
              <a:t>What might be some threats to identification?  Name the omitted variables!</a:t>
            </a:r>
          </a:p>
          <a:p>
            <a:pPr lvl="1"/>
            <a:r>
              <a:rPr lang="en-US" sz="1500" dirty="0">
                <a:latin typeface="Palatino Linotype" panose="02040502050505030304" pitchFamily="18" charset="0"/>
              </a:rPr>
              <a:t>Maybe CAP laws were passed alongside other gun-related policies</a:t>
            </a:r>
          </a:p>
          <a:p>
            <a:pPr lvl="1"/>
            <a:r>
              <a:rPr lang="en-US" sz="1500" dirty="0">
                <a:latin typeface="Palatino Linotype" panose="02040502050505030304" pitchFamily="18" charset="0"/>
              </a:rPr>
              <a:t>Maybe CAP laws were passed alongside other policies designed to curb general violence among youths</a:t>
            </a:r>
          </a:p>
          <a:p>
            <a:r>
              <a:rPr lang="en-US" sz="1750" dirty="0">
                <a:latin typeface="Palatino Linotype" panose="02040502050505030304" pitchFamily="18" charset="0"/>
              </a:rPr>
              <a:t>Based on these two potential omitted variables, what might be some outcomes we could consider as falsification tests?</a:t>
            </a:r>
          </a:p>
        </p:txBody>
      </p:sp>
      <p:sp>
        <p:nvSpPr>
          <p:cNvPr id="7" name="Rectangle 6">
            <a:extLst>
              <a:ext uri="{FF2B5EF4-FFF2-40B4-BE49-F238E27FC236}">
                <a16:creationId xmlns:a16="http://schemas.microsoft.com/office/drawing/2014/main" id="{168C5503-A3E6-4414-3145-56019D2AF82D}"/>
              </a:ext>
            </a:extLst>
          </p:cNvPr>
          <p:cNvSpPr/>
          <p:nvPr/>
        </p:nvSpPr>
        <p:spPr>
          <a:xfrm>
            <a:off x="214335" y="247837"/>
            <a:ext cx="10387913" cy="421141"/>
          </a:xfrm>
          <a:prstGeom prst="rect">
            <a:avLst/>
          </a:prstGeom>
        </p:spPr>
        <p:txBody>
          <a:bodyPr wrap="square">
            <a:spAutoFit/>
          </a:bodyPr>
          <a:lstStyle/>
          <a:p>
            <a:pPr algn="ctr" eaLnBrk="0" hangingPunct="0">
              <a:lnSpc>
                <a:spcPct val="80000"/>
              </a:lnSpc>
              <a:spcBef>
                <a:spcPct val="20000"/>
              </a:spcBef>
              <a:defRPr/>
            </a:pPr>
            <a:r>
              <a:rPr lang="en-US" altLang="en-US" sz="2600" b="1" kern="0" dirty="0">
                <a:solidFill>
                  <a:prstClr val="black"/>
                </a:solidFill>
                <a:latin typeface="Palatino Linotype" panose="02040502050505030304" pitchFamily="18" charset="0"/>
                <a:sym typeface="Symbol" panose="05050102010706020507" pitchFamily="18" charset="2"/>
              </a:rPr>
              <a:t>Falsification tests from Anderson et al. (2021) </a:t>
            </a:r>
            <a:r>
              <a:rPr lang="en-US" altLang="en-US" sz="2600" b="1" i="1" kern="0" dirty="0">
                <a:solidFill>
                  <a:prstClr val="black"/>
                </a:solidFill>
                <a:latin typeface="Palatino Linotype" panose="02040502050505030304" pitchFamily="18" charset="0"/>
                <a:sym typeface="Symbol" panose="05050102010706020507" pitchFamily="18" charset="2"/>
              </a:rPr>
              <a:t>J of Urban Economics</a:t>
            </a:r>
            <a:endParaRPr lang="en-US" altLang="en-US" sz="2600" b="1" i="1" kern="0" dirty="0">
              <a:solidFill>
                <a:prstClr val="black"/>
              </a:solidFill>
              <a:latin typeface="Palatino Linotype" panose="02040502050505030304" pitchFamily="18" charset="0"/>
              <a:cs typeface="Arial" pitchFamily="34" charset="0"/>
              <a:sym typeface="Symbol" panose="05050102010706020507" pitchFamily="18" charset="2"/>
            </a:endParaRPr>
          </a:p>
        </p:txBody>
      </p:sp>
      <p:pic>
        <p:nvPicPr>
          <p:cNvPr id="9" name="Picture 8">
            <a:extLst>
              <a:ext uri="{FF2B5EF4-FFF2-40B4-BE49-F238E27FC236}">
                <a16:creationId xmlns:a16="http://schemas.microsoft.com/office/drawing/2014/main" id="{28A0C762-46EB-A08F-B8D1-A641555A83F0}"/>
              </a:ext>
            </a:extLst>
          </p:cNvPr>
          <p:cNvPicPr>
            <a:picLocks noChangeAspect="1"/>
          </p:cNvPicPr>
          <p:nvPr/>
        </p:nvPicPr>
        <p:blipFill rotWithShape="1">
          <a:blip r:embed="rId2"/>
          <a:srcRect t="11863" b="17109"/>
          <a:stretch/>
        </p:blipFill>
        <p:spPr>
          <a:xfrm>
            <a:off x="1176896" y="805343"/>
            <a:ext cx="9838208" cy="897622"/>
          </a:xfrm>
          <a:prstGeom prst="rect">
            <a:avLst/>
          </a:prstGeom>
        </p:spPr>
      </p:pic>
      <p:pic>
        <p:nvPicPr>
          <p:cNvPr id="11" name="Picture 10">
            <a:extLst>
              <a:ext uri="{FF2B5EF4-FFF2-40B4-BE49-F238E27FC236}">
                <a16:creationId xmlns:a16="http://schemas.microsoft.com/office/drawing/2014/main" id="{1C6EA416-AB68-B2FA-BF41-3030B101520E}"/>
              </a:ext>
            </a:extLst>
          </p:cNvPr>
          <p:cNvPicPr>
            <a:picLocks noChangeAspect="1"/>
          </p:cNvPicPr>
          <p:nvPr/>
        </p:nvPicPr>
        <p:blipFill>
          <a:blip r:embed="rId3"/>
          <a:stretch>
            <a:fillRect/>
          </a:stretch>
        </p:blipFill>
        <p:spPr>
          <a:xfrm>
            <a:off x="309725" y="3457045"/>
            <a:ext cx="11572549" cy="3181163"/>
          </a:xfrm>
          <a:prstGeom prst="rect">
            <a:avLst/>
          </a:prstGeom>
        </p:spPr>
      </p:pic>
    </p:spTree>
    <p:extLst>
      <p:ext uri="{BB962C8B-B14F-4D97-AF65-F5344CB8AC3E}">
        <p14:creationId xmlns:p14="http://schemas.microsoft.com/office/powerpoint/2010/main" val="356501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7318EDD-32EF-99E3-F860-4DB1517DF4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32" y="62625"/>
            <a:ext cx="5947719" cy="6376573"/>
          </a:xfrm>
        </p:spPr>
      </p:pic>
      <p:sp>
        <p:nvSpPr>
          <p:cNvPr id="6" name="Content Placeholder 2">
            <a:extLst>
              <a:ext uri="{FF2B5EF4-FFF2-40B4-BE49-F238E27FC236}">
                <a16:creationId xmlns:a16="http://schemas.microsoft.com/office/drawing/2014/main" id="{D4D520B5-82CA-A1DF-DD52-5CD44FE91D88}"/>
              </a:ext>
            </a:extLst>
          </p:cNvPr>
          <p:cNvSpPr txBox="1">
            <a:spLocks/>
          </p:cNvSpPr>
          <p:nvPr/>
        </p:nvSpPr>
        <p:spPr>
          <a:xfrm>
            <a:off x="4588476" y="1120346"/>
            <a:ext cx="7603524" cy="5056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Palatino Linotype" panose="02040502050505030304" pitchFamily="18" charset="0"/>
            </a:endParaRPr>
          </a:p>
        </p:txBody>
      </p:sp>
      <p:sp>
        <p:nvSpPr>
          <p:cNvPr id="7" name="Content Placeholder 2">
            <a:extLst>
              <a:ext uri="{FF2B5EF4-FFF2-40B4-BE49-F238E27FC236}">
                <a16:creationId xmlns:a16="http://schemas.microsoft.com/office/drawing/2014/main" id="{5DA45959-5489-F981-A65F-236F81AAA3E7}"/>
              </a:ext>
            </a:extLst>
          </p:cNvPr>
          <p:cNvSpPr txBox="1">
            <a:spLocks/>
          </p:cNvSpPr>
          <p:nvPr/>
        </p:nvSpPr>
        <p:spPr>
          <a:xfrm>
            <a:off x="5618205" y="1682799"/>
            <a:ext cx="6516129" cy="3742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Linotype" panose="02040502050505030304" pitchFamily="18" charset="0"/>
              </a:rPr>
              <a:t>(</a:t>
            </a:r>
            <a:r>
              <a:rPr lang="en-US" sz="2000" dirty="0" err="1">
                <a:latin typeface="Palatino Linotype" panose="02040502050505030304" pitchFamily="18" charset="0"/>
              </a:rPr>
              <a:t>i</a:t>
            </a:r>
            <a:r>
              <a:rPr lang="en-US" sz="2000" dirty="0">
                <a:latin typeface="Palatino Linotype" panose="02040502050505030304" pitchFamily="18" charset="0"/>
              </a:rPr>
              <a:t>) General motivation</a:t>
            </a:r>
          </a:p>
          <a:p>
            <a:r>
              <a:rPr lang="en-US" sz="2000" dirty="0">
                <a:latin typeface="Palatino Linotype" panose="02040502050505030304" pitchFamily="18" charset="0"/>
              </a:rPr>
              <a:t>(ii) Specific motivation that appeals to scholars working in this area.</a:t>
            </a:r>
          </a:p>
          <a:p>
            <a:pPr lvl="1"/>
            <a:r>
              <a:rPr lang="en-US" sz="2000" dirty="0">
                <a:latin typeface="Palatino Linotype" panose="02040502050505030304" pitchFamily="18" charset="0"/>
              </a:rPr>
              <a:t>Previous explanations for the TB mortality decline </a:t>
            </a:r>
          </a:p>
          <a:p>
            <a:pPr lvl="1"/>
            <a:r>
              <a:rPr lang="en-US" sz="2000" dirty="0">
                <a:latin typeface="Palatino Linotype" panose="02040502050505030304" pitchFamily="18" charset="0"/>
              </a:rPr>
              <a:t>Highlight explanation we are interested in testing (i.e., public health)</a:t>
            </a:r>
          </a:p>
          <a:p>
            <a:pPr lvl="1"/>
            <a:r>
              <a:rPr lang="en-US" sz="2000" dirty="0">
                <a:latin typeface="Palatino Linotype" panose="02040502050505030304" pitchFamily="18" charset="0"/>
              </a:rPr>
              <a:t>Highlight that this remains an open question, which also highlights our contribution</a:t>
            </a:r>
          </a:p>
        </p:txBody>
      </p:sp>
      <p:sp>
        <p:nvSpPr>
          <p:cNvPr id="8" name="Oval 7">
            <a:extLst>
              <a:ext uri="{FF2B5EF4-FFF2-40B4-BE49-F238E27FC236}">
                <a16:creationId xmlns:a16="http://schemas.microsoft.com/office/drawing/2014/main" id="{9A1BDF46-619E-44F4-4FC4-DCF8E359B9BC}"/>
              </a:ext>
            </a:extLst>
          </p:cNvPr>
          <p:cNvSpPr/>
          <p:nvPr/>
        </p:nvSpPr>
        <p:spPr>
          <a:xfrm>
            <a:off x="57666" y="3764692"/>
            <a:ext cx="5890053" cy="14498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60A6D81-4746-675B-121D-D83DE95C781A}"/>
              </a:ext>
            </a:extLst>
          </p:cNvPr>
          <p:cNvCxnSpPr>
            <a:cxnSpLocks/>
            <a:stCxn id="8" idx="7"/>
          </p:cNvCxnSpPr>
          <p:nvPr/>
        </p:nvCxnSpPr>
        <p:spPr>
          <a:xfrm flipV="1">
            <a:off x="5085141" y="1989491"/>
            <a:ext cx="769735" cy="1987528"/>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pic>
        <p:nvPicPr>
          <p:cNvPr id="15" name="Picture 14">
            <a:extLst>
              <a:ext uri="{FF2B5EF4-FFF2-40B4-BE49-F238E27FC236}">
                <a16:creationId xmlns:a16="http://schemas.microsoft.com/office/drawing/2014/main" id="{14CAA91D-8595-28C7-20CC-D8474A715AF0}"/>
              </a:ext>
            </a:extLst>
          </p:cNvPr>
          <p:cNvPicPr>
            <a:picLocks noChangeAspect="1"/>
          </p:cNvPicPr>
          <p:nvPr/>
        </p:nvPicPr>
        <p:blipFill rotWithShape="1">
          <a:blip r:embed="rId3">
            <a:extLst>
              <a:ext uri="{28A0092B-C50C-407E-A947-70E740481C1C}">
                <a14:useLocalDpi xmlns:a14="http://schemas.microsoft.com/office/drawing/2010/main" val="0"/>
              </a:ext>
            </a:extLst>
          </a:blip>
          <a:srcRect t="33384"/>
          <a:stretch/>
        </p:blipFill>
        <p:spPr>
          <a:xfrm>
            <a:off x="393369" y="6334105"/>
            <a:ext cx="5121862" cy="367085"/>
          </a:xfrm>
          <a:prstGeom prst="rect">
            <a:avLst/>
          </a:prstGeom>
        </p:spPr>
      </p:pic>
      <p:sp>
        <p:nvSpPr>
          <p:cNvPr id="17" name="Oval 16">
            <a:extLst>
              <a:ext uri="{FF2B5EF4-FFF2-40B4-BE49-F238E27FC236}">
                <a16:creationId xmlns:a16="http://schemas.microsoft.com/office/drawing/2014/main" id="{33156204-965E-8F95-F162-E20257758D28}"/>
              </a:ext>
            </a:extLst>
          </p:cNvPr>
          <p:cNvSpPr/>
          <p:nvPr/>
        </p:nvSpPr>
        <p:spPr>
          <a:xfrm>
            <a:off x="183293" y="4968180"/>
            <a:ext cx="5890053" cy="9795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D2FFECB-8386-256E-B159-54F44F5335B3}"/>
              </a:ext>
            </a:extLst>
          </p:cNvPr>
          <p:cNvCxnSpPr>
            <a:cxnSpLocks/>
          </p:cNvCxnSpPr>
          <p:nvPr/>
        </p:nvCxnSpPr>
        <p:spPr>
          <a:xfrm flipV="1">
            <a:off x="5488652" y="3057312"/>
            <a:ext cx="955732" cy="2101021"/>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7C960CBB-8E87-FE4D-9D97-5CE876D1A81C}"/>
              </a:ext>
            </a:extLst>
          </p:cNvPr>
          <p:cNvCxnSpPr>
            <a:cxnSpLocks/>
          </p:cNvCxnSpPr>
          <p:nvPr/>
        </p:nvCxnSpPr>
        <p:spPr>
          <a:xfrm flipV="1">
            <a:off x="5847811" y="3553878"/>
            <a:ext cx="738675" cy="2466125"/>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20" name="Oval 19">
            <a:extLst>
              <a:ext uri="{FF2B5EF4-FFF2-40B4-BE49-F238E27FC236}">
                <a16:creationId xmlns:a16="http://schemas.microsoft.com/office/drawing/2014/main" id="{ED257FE9-C5C4-3045-07E1-6E00EE0D3D17}"/>
              </a:ext>
            </a:extLst>
          </p:cNvPr>
          <p:cNvSpPr/>
          <p:nvPr/>
        </p:nvSpPr>
        <p:spPr>
          <a:xfrm>
            <a:off x="199768" y="5687193"/>
            <a:ext cx="5890053" cy="10911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4261AD2D-1C2F-D220-4F3B-204C29C949EF}"/>
              </a:ext>
            </a:extLst>
          </p:cNvPr>
          <p:cNvCxnSpPr>
            <a:cxnSpLocks/>
          </p:cNvCxnSpPr>
          <p:nvPr/>
        </p:nvCxnSpPr>
        <p:spPr>
          <a:xfrm flipV="1">
            <a:off x="6030795" y="4324356"/>
            <a:ext cx="1176259" cy="180798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183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7"/>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uiExpand="1" build="p"/>
      <p:bldP spid="8" grpId="0" animBg="1"/>
      <p:bldP spid="8" grpId="1" animBg="1"/>
      <p:bldP spid="17" grpId="0" animBg="1"/>
      <p:bldP spid="17" grpId="1" animBg="1"/>
      <p:bldP spid="2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0CC80-DBD6-01E1-AC54-B5F591AE5B5C}"/>
              </a:ext>
            </a:extLst>
          </p:cNvPr>
          <p:cNvSpPr>
            <a:spLocks noGrp="1"/>
          </p:cNvSpPr>
          <p:nvPr>
            <p:ph type="title"/>
          </p:nvPr>
        </p:nvSpPr>
        <p:spPr>
          <a:xfrm>
            <a:off x="188976" y="228885"/>
            <a:ext cx="10515600" cy="904304"/>
          </a:xfrm>
        </p:spPr>
        <p:txBody>
          <a:bodyPr>
            <a:normAutofit/>
          </a:bodyPr>
          <a:lstStyle/>
          <a:p>
            <a:r>
              <a:rPr lang="en-US" sz="2800" b="1" dirty="0">
                <a:latin typeface="Palatino Linotype" panose="02040502050505030304" pitchFamily="18" charset="0"/>
              </a:rPr>
              <a:t>Bonus slides (added this morning!)</a:t>
            </a:r>
          </a:p>
        </p:txBody>
      </p:sp>
      <p:sp>
        <p:nvSpPr>
          <p:cNvPr id="3" name="Content Placeholder 2">
            <a:extLst>
              <a:ext uri="{FF2B5EF4-FFF2-40B4-BE49-F238E27FC236}">
                <a16:creationId xmlns:a16="http://schemas.microsoft.com/office/drawing/2014/main" id="{96A39A57-5582-0BFD-0524-57FA3F7829E2}"/>
              </a:ext>
            </a:extLst>
          </p:cNvPr>
          <p:cNvSpPr>
            <a:spLocks noGrp="1"/>
          </p:cNvSpPr>
          <p:nvPr>
            <p:ph idx="1"/>
          </p:nvPr>
        </p:nvSpPr>
        <p:spPr>
          <a:xfrm>
            <a:off x="188976" y="1261872"/>
            <a:ext cx="4400296" cy="4915091"/>
          </a:xfrm>
        </p:spPr>
        <p:txBody>
          <a:bodyPr>
            <a:normAutofit/>
          </a:bodyPr>
          <a:lstStyle/>
          <a:p>
            <a:r>
              <a:rPr lang="en-US" sz="2000" dirty="0">
                <a:latin typeface="Palatino Linotype" panose="02040502050505030304" pitchFamily="18" charset="0"/>
              </a:rPr>
              <a:t>When it comes to structing the results section of your paper, you probably should not try to reinvent the wheel.</a:t>
            </a:r>
          </a:p>
          <a:p>
            <a:pPr lvl="1"/>
            <a:r>
              <a:rPr lang="en-US" sz="1600" dirty="0">
                <a:latin typeface="Palatino Linotype" panose="02040502050505030304" pitchFamily="18" charset="0"/>
              </a:rPr>
              <a:t>Descriptive figures/tables</a:t>
            </a:r>
          </a:p>
          <a:p>
            <a:pPr lvl="1"/>
            <a:r>
              <a:rPr lang="en-US" sz="1600" dirty="0">
                <a:latin typeface="Palatino Linotype" panose="02040502050505030304" pitchFamily="18" charset="0"/>
              </a:rPr>
              <a:t>Main results</a:t>
            </a:r>
          </a:p>
          <a:p>
            <a:pPr lvl="1"/>
            <a:r>
              <a:rPr lang="en-US" sz="1600" dirty="0">
                <a:latin typeface="Palatino Linotype" panose="02040502050505030304" pitchFamily="18" charset="0"/>
              </a:rPr>
              <a:t>Extensions</a:t>
            </a:r>
          </a:p>
          <a:p>
            <a:pPr lvl="2"/>
            <a:r>
              <a:rPr lang="en-US" sz="1400" dirty="0">
                <a:latin typeface="Palatino Linotype" panose="02040502050505030304" pitchFamily="18" charset="0"/>
              </a:rPr>
              <a:t>Robustness/sensitivity checks</a:t>
            </a:r>
          </a:p>
          <a:p>
            <a:pPr lvl="2"/>
            <a:r>
              <a:rPr lang="en-US" sz="1400" dirty="0">
                <a:latin typeface="Palatino Linotype" panose="02040502050505030304" pitchFamily="18" charset="0"/>
              </a:rPr>
              <a:t>Heterogeneity analyses</a:t>
            </a:r>
          </a:p>
          <a:p>
            <a:pPr lvl="2"/>
            <a:r>
              <a:rPr lang="en-US" sz="1400" dirty="0">
                <a:latin typeface="Palatino Linotype" panose="02040502050505030304" pitchFamily="18" charset="0"/>
              </a:rPr>
              <a:t>Analyses of supplemental data sets</a:t>
            </a:r>
          </a:p>
          <a:p>
            <a:pPr lvl="2"/>
            <a:r>
              <a:rPr lang="en-US" sz="1400" dirty="0">
                <a:latin typeface="Palatino Linotype" panose="02040502050505030304" pitchFamily="18" charset="0"/>
              </a:rPr>
              <a:t>Etc.</a:t>
            </a:r>
          </a:p>
          <a:p>
            <a:pPr lvl="2"/>
            <a:endParaRPr lang="en-US" sz="1200" dirty="0">
              <a:latin typeface="Palatino Linotype" panose="02040502050505030304" pitchFamily="18" charset="0"/>
            </a:endParaRPr>
          </a:p>
          <a:p>
            <a:r>
              <a:rPr lang="en-US" sz="2000" dirty="0">
                <a:latin typeface="Palatino Linotype" panose="02040502050505030304" pitchFamily="18" charset="0"/>
              </a:rPr>
              <a:t>A working paper I just came across…</a:t>
            </a:r>
          </a:p>
        </p:txBody>
      </p:sp>
      <p:pic>
        <p:nvPicPr>
          <p:cNvPr id="5" name="Picture 4">
            <a:extLst>
              <a:ext uri="{FF2B5EF4-FFF2-40B4-BE49-F238E27FC236}">
                <a16:creationId xmlns:a16="http://schemas.microsoft.com/office/drawing/2014/main" id="{D5841356-F596-9503-F36C-00EE70AD4DD2}"/>
              </a:ext>
            </a:extLst>
          </p:cNvPr>
          <p:cNvPicPr>
            <a:picLocks noChangeAspect="1"/>
          </p:cNvPicPr>
          <p:nvPr/>
        </p:nvPicPr>
        <p:blipFill rotWithShape="1">
          <a:blip r:embed="rId2"/>
          <a:srcRect l="2684"/>
          <a:stretch/>
        </p:blipFill>
        <p:spPr>
          <a:xfrm>
            <a:off x="4497832" y="1167285"/>
            <a:ext cx="7518067" cy="1437291"/>
          </a:xfrm>
          <a:prstGeom prst="rect">
            <a:avLst/>
          </a:prstGeom>
        </p:spPr>
      </p:pic>
      <p:pic>
        <p:nvPicPr>
          <p:cNvPr id="7" name="Picture 6">
            <a:extLst>
              <a:ext uri="{FF2B5EF4-FFF2-40B4-BE49-F238E27FC236}">
                <a16:creationId xmlns:a16="http://schemas.microsoft.com/office/drawing/2014/main" id="{A0B0EB08-8174-98B7-59F9-3C8C4EEFAFDC}"/>
              </a:ext>
            </a:extLst>
          </p:cNvPr>
          <p:cNvPicPr>
            <a:picLocks noChangeAspect="1"/>
          </p:cNvPicPr>
          <p:nvPr/>
        </p:nvPicPr>
        <p:blipFill>
          <a:blip r:embed="rId3"/>
          <a:stretch>
            <a:fillRect/>
          </a:stretch>
        </p:blipFill>
        <p:spPr>
          <a:xfrm>
            <a:off x="4985512" y="3055620"/>
            <a:ext cx="3088641" cy="439837"/>
          </a:xfrm>
          <a:prstGeom prst="rect">
            <a:avLst/>
          </a:prstGeom>
        </p:spPr>
      </p:pic>
      <p:sp>
        <p:nvSpPr>
          <p:cNvPr id="8" name="TextBox 7">
            <a:extLst>
              <a:ext uri="{FF2B5EF4-FFF2-40B4-BE49-F238E27FC236}">
                <a16:creationId xmlns:a16="http://schemas.microsoft.com/office/drawing/2014/main" id="{74602759-8914-4813-292A-949558BF0ECC}"/>
              </a:ext>
            </a:extLst>
          </p:cNvPr>
          <p:cNvSpPr txBox="1"/>
          <p:nvPr/>
        </p:nvSpPr>
        <p:spPr>
          <a:xfrm>
            <a:off x="4497832" y="2686288"/>
            <a:ext cx="2032000" cy="369332"/>
          </a:xfrm>
          <a:prstGeom prst="rect">
            <a:avLst/>
          </a:prstGeom>
          <a:noFill/>
        </p:spPr>
        <p:txBody>
          <a:bodyPr wrap="square" rtlCol="0">
            <a:spAutoFit/>
          </a:bodyPr>
          <a:lstStyle/>
          <a:p>
            <a:r>
              <a:rPr lang="en-US" dirty="0">
                <a:latin typeface="Palatino Linotype" panose="02040502050505030304" pitchFamily="18" charset="0"/>
              </a:rPr>
              <a:t>5 pages later…</a:t>
            </a:r>
          </a:p>
        </p:txBody>
      </p:sp>
      <p:pic>
        <p:nvPicPr>
          <p:cNvPr id="10" name="Picture 9">
            <a:extLst>
              <a:ext uri="{FF2B5EF4-FFF2-40B4-BE49-F238E27FC236}">
                <a16:creationId xmlns:a16="http://schemas.microsoft.com/office/drawing/2014/main" id="{4820C164-BF43-5743-392E-3D814D3379D8}"/>
              </a:ext>
            </a:extLst>
          </p:cNvPr>
          <p:cNvPicPr>
            <a:picLocks noChangeAspect="1"/>
          </p:cNvPicPr>
          <p:nvPr/>
        </p:nvPicPr>
        <p:blipFill>
          <a:blip r:embed="rId4"/>
          <a:stretch>
            <a:fillRect/>
          </a:stretch>
        </p:blipFill>
        <p:spPr>
          <a:xfrm>
            <a:off x="5119868" y="3864789"/>
            <a:ext cx="2520136" cy="369331"/>
          </a:xfrm>
          <a:prstGeom prst="rect">
            <a:avLst/>
          </a:prstGeom>
        </p:spPr>
      </p:pic>
      <p:sp>
        <p:nvSpPr>
          <p:cNvPr id="11" name="TextBox 10">
            <a:extLst>
              <a:ext uri="{FF2B5EF4-FFF2-40B4-BE49-F238E27FC236}">
                <a16:creationId xmlns:a16="http://schemas.microsoft.com/office/drawing/2014/main" id="{7F6705C9-2695-0E2A-CCDD-766CD5FA46FA}"/>
              </a:ext>
            </a:extLst>
          </p:cNvPr>
          <p:cNvSpPr txBox="1"/>
          <p:nvPr/>
        </p:nvSpPr>
        <p:spPr>
          <a:xfrm>
            <a:off x="4497832" y="3473043"/>
            <a:ext cx="2400808" cy="369332"/>
          </a:xfrm>
          <a:prstGeom prst="rect">
            <a:avLst/>
          </a:prstGeom>
          <a:noFill/>
        </p:spPr>
        <p:txBody>
          <a:bodyPr wrap="square" rtlCol="0">
            <a:spAutoFit/>
          </a:bodyPr>
          <a:lstStyle/>
          <a:p>
            <a:r>
              <a:rPr lang="en-US" dirty="0">
                <a:latin typeface="Palatino Linotype" panose="02040502050505030304" pitchFamily="18" charset="0"/>
              </a:rPr>
              <a:t>2 pages after that…</a:t>
            </a:r>
          </a:p>
        </p:txBody>
      </p:sp>
      <p:sp>
        <p:nvSpPr>
          <p:cNvPr id="12" name="TextBox 11">
            <a:extLst>
              <a:ext uri="{FF2B5EF4-FFF2-40B4-BE49-F238E27FC236}">
                <a16:creationId xmlns:a16="http://schemas.microsoft.com/office/drawing/2014/main" id="{4A3F416E-144F-E6F2-E12E-2F9D3A764ABC}"/>
              </a:ext>
            </a:extLst>
          </p:cNvPr>
          <p:cNvSpPr txBox="1"/>
          <p:nvPr/>
        </p:nvSpPr>
        <p:spPr>
          <a:xfrm>
            <a:off x="4589272" y="4293419"/>
            <a:ext cx="5834888" cy="646331"/>
          </a:xfrm>
          <a:prstGeom prst="rect">
            <a:avLst/>
          </a:prstGeom>
          <a:noFill/>
        </p:spPr>
        <p:txBody>
          <a:bodyPr wrap="square" rtlCol="0">
            <a:spAutoFit/>
          </a:bodyPr>
          <a:lstStyle/>
          <a:p>
            <a:r>
              <a:rPr lang="en-US" dirty="0">
                <a:latin typeface="Palatino Linotype" panose="02040502050505030304" pitchFamily="18" charset="0"/>
              </a:rPr>
              <a:t>Main estimates were shown in Table 4 and Figure 10 of the paper</a:t>
            </a:r>
          </a:p>
        </p:txBody>
      </p:sp>
    </p:spTree>
    <p:extLst>
      <p:ext uri="{BB962C8B-B14F-4D97-AF65-F5344CB8AC3E}">
        <p14:creationId xmlns:p14="http://schemas.microsoft.com/office/powerpoint/2010/main" val="327223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9C09AB-BCFF-24A0-2588-48DB1B383194}"/>
              </a:ext>
            </a:extLst>
          </p:cNvPr>
          <p:cNvSpPr>
            <a:spLocks noGrp="1"/>
          </p:cNvSpPr>
          <p:nvPr>
            <p:ph idx="1"/>
          </p:nvPr>
        </p:nvSpPr>
        <p:spPr>
          <a:xfrm>
            <a:off x="362712" y="1514729"/>
            <a:ext cx="10515600" cy="4351338"/>
          </a:xfrm>
        </p:spPr>
        <p:txBody>
          <a:bodyPr>
            <a:normAutofit/>
          </a:bodyPr>
          <a:lstStyle/>
          <a:p>
            <a:r>
              <a:rPr lang="en-US" sz="2000" dirty="0">
                <a:latin typeface="Palatino Linotype" panose="02040502050505030304" pitchFamily="18" charset="0"/>
              </a:rPr>
              <a:t>A reminder to proofread before you submit to a journal!!!</a:t>
            </a:r>
          </a:p>
          <a:p>
            <a:r>
              <a:rPr lang="en-US" sz="2000" dirty="0">
                <a:latin typeface="Palatino Linotype" panose="02040502050505030304" pitchFamily="18" charset="0"/>
              </a:rPr>
              <a:t>This showed up about four or five times in the paper…</a:t>
            </a:r>
          </a:p>
        </p:txBody>
      </p:sp>
      <p:sp>
        <p:nvSpPr>
          <p:cNvPr id="4" name="Title 1">
            <a:extLst>
              <a:ext uri="{FF2B5EF4-FFF2-40B4-BE49-F238E27FC236}">
                <a16:creationId xmlns:a16="http://schemas.microsoft.com/office/drawing/2014/main" id="{E36C063B-2068-A4C7-E498-3E917FACCA0D}"/>
              </a:ext>
            </a:extLst>
          </p:cNvPr>
          <p:cNvSpPr>
            <a:spLocks noGrp="1"/>
          </p:cNvSpPr>
          <p:nvPr>
            <p:ph type="title"/>
          </p:nvPr>
        </p:nvSpPr>
        <p:spPr>
          <a:xfrm>
            <a:off x="838200" y="365125"/>
            <a:ext cx="10515600" cy="1325563"/>
          </a:xfrm>
        </p:spPr>
        <p:txBody>
          <a:bodyPr>
            <a:normAutofit/>
          </a:bodyPr>
          <a:lstStyle/>
          <a:p>
            <a:r>
              <a:rPr lang="en-US" sz="2800" b="1" dirty="0">
                <a:latin typeface="Palatino Linotype" panose="02040502050505030304" pitchFamily="18" charset="0"/>
              </a:rPr>
              <a:t>Bonus slides (added this morning!)</a:t>
            </a:r>
          </a:p>
        </p:txBody>
      </p:sp>
      <p:pic>
        <p:nvPicPr>
          <p:cNvPr id="6" name="Picture 5">
            <a:extLst>
              <a:ext uri="{FF2B5EF4-FFF2-40B4-BE49-F238E27FC236}">
                <a16:creationId xmlns:a16="http://schemas.microsoft.com/office/drawing/2014/main" id="{787ABC51-1582-0775-F75C-7EF2AF2C7857}"/>
              </a:ext>
            </a:extLst>
          </p:cNvPr>
          <p:cNvPicPr>
            <a:picLocks noChangeAspect="1"/>
          </p:cNvPicPr>
          <p:nvPr/>
        </p:nvPicPr>
        <p:blipFill>
          <a:blip r:embed="rId2"/>
          <a:stretch>
            <a:fillRect/>
          </a:stretch>
        </p:blipFill>
        <p:spPr>
          <a:xfrm>
            <a:off x="1593500" y="2652106"/>
            <a:ext cx="8054023" cy="1709581"/>
          </a:xfrm>
          <a:prstGeom prst="rect">
            <a:avLst/>
          </a:prstGeom>
        </p:spPr>
      </p:pic>
    </p:spTree>
    <p:extLst>
      <p:ext uri="{BB962C8B-B14F-4D97-AF65-F5344CB8AC3E}">
        <p14:creationId xmlns:p14="http://schemas.microsoft.com/office/powerpoint/2010/main" val="241045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77009-4254-D66B-5D47-09178A20914E}"/>
              </a:ext>
            </a:extLst>
          </p:cNvPr>
          <p:cNvSpPr>
            <a:spLocks noGrp="1"/>
          </p:cNvSpPr>
          <p:nvPr>
            <p:ph type="title"/>
          </p:nvPr>
        </p:nvSpPr>
        <p:spPr>
          <a:xfrm>
            <a:off x="3309551" y="2375285"/>
            <a:ext cx="5356654" cy="1325563"/>
          </a:xfrm>
        </p:spPr>
        <p:txBody>
          <a:bodyPr/>
          <a:lstStyle/>
          <a:p>
            <a:pPr algn="ctr"/>
            <a:r>
              <a:rPr lang="en-US" dirty="0">
                <a:latin typeface="Palatino Linotype" panose="02040502050505030304" pitchFamily="18" charset="0"/>
              </a:rPr>
              <a:t>Short break</a:t>
            </a:r>
            <a:br>
              <a:rPr lang="en-US" dirty="0">
                <a:latin typeface="Palatino Linotype" panose="02040502050505030304" pitchFamily="18" charset="0"/>
              </a:rPr>
            </a:br>
            <a:endParaRPr lang="en-US" dirty="0">
              <a:latin typeface="Palatino Linotype" panose="02040502050505030304" pitchFamily="18" charset="0"/>
            </a:endParaRPr>
          </a:p>
        </p:txBody>
      </p:sp>
    </p:spTree>
    <p:extLst>
      <p:ext uri="{BB962C8B-B14F-4D97-AF65-F5344CB8AC3E}">
        <p14:creationId xmlns:p14="http://schemas.microsoft.com/office/powerpoint/2010/main" val="985219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225D9332-8D52-8E52-57C9-1A1FA1726B85}"/>
              </a:ext>
            </a:extLst>
          </p:cNvPr>
          <p:cNvPicPr>
            <a:picLocks noChangeAspect="1"/>
          </p:cNvPicPr>
          <p:nvPr/>
        </p:nvPicPr>
        <p:blipFill rotWithShape="1">
          <a:blip r:embed="rId2"/>
          <a:srcRect b="19"/>
          <a:stretch/>
        </p:blipFill>
        <p:spPr>
          <a:xfrm>
            <a:off x="20" y="1282"/>
            <a:ext cx="12191980" cy="6856718"/>
          </a:xfrm>
          <a:prstGeom prst="rect">
            <a:avLst/>
          </a:prstGeom>
        </p:spPr>
      </p:pic>
      <p:sp>
        <p:nvSpPr>
          <p:cNvPr id="3" name="Title 1">
            <a:extLst>
              <a:ext uri="{FF2B5EF4-FFF2-40B4-BE49-F238E27FC236}">
                <a16:creationId xmlns:a16="http://schemas.microsoft.com/office/drawing/2014/main" id="{3201DE0E-B116-038B-FBD7-EDAAE0FF0EAE}"/>
              </a:ext>
            </a:extLst>
          </p:cNvPr>
          <p:cNvSpPr txBox="1">
            <a:spLocks/>
          </p:cNvSpPr>
          <p:nvPr/>
        </p:nvSpPr>
        <p:spPr>
          <a:xfrm>
            <a:off x="1027670" y="5395783"/>
            <a:ext cx="10515600" cy="850429"/>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latin typeface="Palatino Linotype" panose="02040502050505030304" pitchFamily="18" charset="0"/>
              </a:rPr>
              <a:t>Section 2. Practical tips for writing your applied paper:</a:t>
            </a:r>
          </a:p>
          <a:p>
            <a:r>
              <a:rPr lang="en-US" sz="3200" dirty="0">
                <a:latin typeface="Palatino Linotype" panose="02040502050505030304" pitchFamily="18" charset="0"/>
              </a:rPr>
              <a:t>How to write an </a:t>
            </a:r>
            <a:r>
              <a:rPr lang="en-US" sz="3200">
                <a:latin typeface="Palatino Linotype" panose="02040502050505030304" pitchFamily="18" charset="0"/>
              </a:rPr>
              <a:t>effective conclusion</a:t>
            </a:r>
            <a:endParaRPr lang="en-US" sz="3200" dirty="0">
              <a:latin typeface="Palatino Linotype" panose="02040502050505030304" pitchFamily="18" charset="0"/>
            </a:endParaRPr>
          </a:p>
        </p:txBody>
      </p:sp>
    </p:spTree>
    <p:extLst>
      <p:ext uri="{BB962C8B-B14F-4D97-AF65-F5344CB8AC3E}">
        <p14:creationId xmlns:p14="http://schemas.microsoft.com/office/powerpoint/2010/main" val="1329756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F1AFE-7580-E556-F562-34ABE5BAF881}"/>
              </a:ext>
            </a:extLst>
          </p:cNvPr>
          <p:cNvSpPr>
            <a:spLocks noGrp="1"/>
          </p:cNvSpPr>
          <p:nvPr>
            <p:ph type="title"/>
          </p:nvPr>
        </p:nvSpPr>
        <p:spPr>
          <a:xfrm>
            <a:off x="131805" y="216423"/>
            <a:ext cx="10515600" cy="689268"/>
          </a:xfrm>
        </p:spPr>
        <p:txBody>
          <a:bodyPr>
            <a:normAutofit/>
          </a:bodyPr>
          <a:lstStyle/>
          <a:p>
            <a:r>
              <a:rPr lang="en-US" sz="3600" dirty="0">
                <a:latin typeface="Palatino Linotype" panose="02040502050505030304" pitchFamily="18" charset="0"/>
              </a:rPr>
              <a:t>The Conclusion</a:t>
            </a:r>
            <a:endParaRPr lang="en-US" sz="3600" dirty="0"/>
          </a:p>
        </p:txBody>
      </p:sp>
      <p:sp>
        <p:nvSpPr>
          <p:cNvPr id="3" name="Content Placeholder 2">
            <a:extLst>
              <a:ext uri="{FF2B5EF4-FFF2-40B4-BE49-F238E27FC236}">
                <a16:creationId xmlns:a16="http://schemas.microsoft.com/office/drawing/2014/main" id="{7B5F61A2-1BF6-FD86-2256-0B4B20FAC5AE}"/>
              </a:ext>
            </a:extLst>
          </p:cNvPr>
          <p:cNvSpPr>
            <a:spLocks noGrp="1"/>
          </p:cNvSpPr>
          <p:nvPr>
            <p:ph idx="1"/>
          </p:nvPr>
        </p:nvSpPr>
        <p:spPr>
          <a:xfrm>
            <a:off x="131805" y="905691"/>
            <a:ext cx="11928389" cy="5293583"/>
          </a:xfrm>
        </p:spPr>
        <p:txBody>
          <a:bodyPr>
            <a:normAutofit lnSpcReduction="10000"/>
          </a:bodyPr>
          <a:lstStyle/>
          <a:p>
            <a:r>
              <a:rPr lang="en-US" sz="2200" dirty="0">
                <a:latin typeface="Palatino Linotype" panose="02040502050505030304" pitchFamily="18" charset="0"/>
              </a:rPr>
              <a:t>Repeat yourself, but don’t repeat yourself!</a:t>
            </a:r>
          </a:p>
          <a:p>
            <a:pPr lvl="1"/>
            <a:r>
              <a:rPr lang="en-US" sz="1800" dirty="0">
                <a:latin typeface="Palatino Linotype" panose="02040502050505030304" pitchFamily="18" charset="0"/>
              </a:rPr>
              <a:t>Conclusion contains much of what is in the intro, but should be shorter</a:t>
            </a:r>
          </a:p>
          <a:p>
            <a:pPr lvl="1"/>
            <a:r>
              <a:rPr lang="en-US" sz="1800" dirty="0">
                <a:latin typeface="Palatino Linotype" panose="02040502050505030304" pitchFamily="18" charset="0"/>
              </a:rPr>
              <a:t>(</a:t>
            </a:r>
            <a:r>
              <a:rPr lang="en-US" sz="1800" dirty="0" err="1">
                <a:latin typeface="Palatino Linotype" panose="02040502050505030304" pitchFamily="18" charset="0"/>
              </a:rPr>
              <a:t>i</a:t>
            </a:r>
            <a:r>
              <a:rPr lang="en-US" sz="1800" dirty="0">
                <a:latin typeface="Palatino Linotype" panose="02040502050505030304" pitchFamily="18" charset="0"/>
              </a:rPr>
              <a:t>) Open with a general motivation</a:t>
            </a:r>
          </a:p>
          <a:p>
            <a:pPr lvl="2"/>
            <a:r>
              <a:rPr lang="en-US" sz="1500" dirty="0">
                <a:latin typeface="Palatino Linotype" panose="02040502050505030304" pitchFamily="18" charset="0"/>
              </a:rPr>
              <a:t>Use new eye-catching stats to start conclusion</a:t>
            </a:r>
          </a:p>
          <a:p>
            <a:pPr lvl="2"/>
            <a:r>
              <a:rPr lang="en-US" sz="1500" dirty="0">
                <a:latin typeface="Palatino Linotype" panose="02040502050505030304" pitchFamily="18" charset="0"/>
              </a:rPr>
              <a:t>Consider Anderson and Sabia  (2018, </a:t>
            </a:r>
            <a:r>
              <a:rPr lang="en-US" sz="1500" i="1" dirty="0">
                <a:latin typeface="Palatino Linotype" panose="02040502050505030304" pitchFamily="18" charset="0"/>
              </a:rPr>
              <a:t>J of Law and Economics</a:t>
            </a:r>
            <a:r>
              <a:rPr lang="en-US" sz="1500" dirty="0">
                <a:latin typeface="Palatino Linotype" panose="02040502050505030304" pitchFamily="18" charset="0"/>
              </a:rPr>
              <a:t>) on safe-storage gun laws and school shootings in the U.S.:</a:t>
            </a:r>
          </a:p>
          <a:p>
            <a:pPr lvl="3"/>
            <a:r>
              <a:rPr lang="en-US" sz="1400" u="sng" dirty="0">
                <a:latin typeface="Palatino Linotype" panose="02040502050505030304" pitchFamily="18" charset="0"/>
              </a:rPr>
              <a:t>Start of introduction</a:t>
            </a:r>
            <a:r>
              <a:rPr lang="en-US" sz="1400" dirty="0">
                <a:latin typeface="Palatino Linotype" panose="02040502050505030304" pitchFamily="18" charset="0"/>
              </a:rPr>
              <a:t>:  “School shootings, such as the recent high-profile events in Chardon, Ohio; …and Santa Fe, Texas are usually committed by students under the age of 18. In fact, between 2012 and 2015, approximately 70 percent of shootings in K-12 schools in the United States were committed by minors.”</a:t>
            </a:r>
          </a:p>
          <a:p>
            <a:pPr lvl="3"/>
            <a:r>
              <a:rPr lang="en-US" sz="1400" u="sng" dirty="0">
                <a:latin typeface="Palatino Linotype" panose="02040502050505030304" pitchFamily="18" charset="0"/>
              </a:rPr>
              <a:t>Start of conclusion</a:t>
            </a:r>
            <a:r>
              <a:rPr lang="en-US" sz="1400" dirty="0">
                <a:latin typeface="Palatino Linotype" panose="02040502050505030304" pitchFamily="18" charset="0"/>
              </a:rPr>
              <a:t>: “The National Poll on Children’s Health recently indicated that 1 in 4 parents are ‘very concerned’ about school violence for their children.  These fears are perhaps driven by the fact that school shootings have been reported at nearly a weekly rate since 2012.”</a:t>
            </a:r>
            <a:endParaRPr lang="en-US" sz="1600" dirty="0">
              <a:latin typeface="Palatino Linotype" panose="02040502050505030304" pitchFamily="18" charset="0"/>
            </a:endParaRPr>
          </a:p>
          <a:p>
            <a:pPr lvl="1"/>
            <a:r>
              <a:rPr lang="en-US" sz="1800" dirty="0">
                <a:latin typeface="Palatino Linotype" panose="02040502050505030304" pitchFamily="18" charset="0"/>
              </a:rPr>
              <a:t>(ii) Reiterate specific motivation for scholars working in this area.</a:t>
            </a:r>
          </a:p>
          <a:p>
            <a:pPr lvl="2"/>
            <a:r>
              <a:rPr lang="en-US" sz="1400" dirty="0">
                <a:latin typeface="Palatino Linotype" panose="02040502050505030304" pitchFamily="18" charset="0"/>
              </a:rPr>
              <a:t>Remind readers of your contribution  </a:t>
            </a:r>
          </a:p>
          <a:p>
            <a:pPr lvl="1"/>
            <a:r>
              <a:rPr lang="en-US" sz="1800" dirty="0">
                <a:latin typeface="Palatino Linotype" panose="02040502050505030304" pitchFamily="18" charset="0"/>
              </a:rPr>
              <a:t>(iii) Describe setting, data, and identification strategy</a:t>
            </a:r>
          </a:p>
          <a:p>
            <a:pPr lvl="2"/>
            <a:r>
              <a:rPr lang="en-US" sz="1400" dirty="0">
                <a:latin typeface="Palatino Linotype" panose="02040502050505030304" pitchFamily="18" charset="0"/>
              </a:rPr>
              <a:t>Briefer than intro </a:t>
            </a:r>
          </a:p>
          <a:p>
            <a:pPr lvl="1"/>
            <a:r>
              <a:rPr lang="en-US" sz="1800" dirty="0">
                <a:latin typeface="Palatino Linotype" panose="02040502050505030304" pitchFamily="18" charset="0"/>
              </a:rPr>
              <a:t>(vi) Results discussion. </a:t>
            </a:r>
          </a:p>
          <a:p>
            <a:pPr lvl="2"/>
            <a:r>
              <a:rPr lang="en-US" sz="1500" dirty="0">
                <a:latin typeface="Palatino Linotype" panose="02040502050505030304" pitchFamily="18" charset="0"/>
              </a:rPr>
              <a:t>The one place where I will go into more detail than in the introduction</a:t>
            </a:r>
          </a:p>
          <a:p>
            <a:pPr lvl="2"/>
            <a:r>
              <a:rPr lang="en-US" sz="1500" dirty="0">
                <a:latin typeface="Palatino Linotype" panose="02040502050505030304" pitchFamily="18" charset="0"/>
              </a:rPr>
              <a:t>Feel free to remind the reader of interesting sub-analyses</a:t>
            </a:r>
          </a:p>
          <a:p>
            <a:pPr lvl="3"/>
            <a:r>
              <a:rPr lang="en-US" sz="1300" dirty="0">
                <a:latin typeface="Palatino Linotype" panose="02040502050505030304" pitchFamily="18" charset="0"/>
              </a:rPr>
              <a:t>Heterogeneous effects</a:t>
            </a:r>
          </a:p>
          <a:p>
            <a:pPr lvl="3"/>
            <a:r>
              <a:rPr lang="en-US" sz="1300" dirty="0">
                <a:latin typeface="Palatino Linotype" panose="02040502050505030304" pitchFamily="18" charset="0"/>
              </a:rPr>
              <a:t>Particularly convincing robustness checks</a:t>
            </a:r>
          </a:p>
          <a:p>
            <a:pPr lvl="3"/>
            <a:r>
              <a:rPr lang="en-US" sz="1300" dirty="0">
                <a:latin typeface="Palatino Linotype" panose="02040502050505030304" pitchFamily="18" charset="0"/>
              </a:rPr>
              <a:t>Supplementary data analyses</a:t>
            </a:r>
          </a:p>
          <a:p>
            <a:pPr lvl="3"/>
            <a:r>
              <a:rPr lang="en-US" sz="1300" dirty="0">
                <a:latin typeface="Palatino Linotype" panose="02040502050505030304" pitchFamily="18" charset="0"/>
              </a:rPr>
              <a:t>Etc.</a:t>
            </a:r>
          </a:p>
        </p:txBody>
      </p:sp>
    </p:spTree>
    <p:extLst>
      <p:ext uri="{BB962C8B-B14F-4D97-AF65-F5344CB8AC3E}">
        <p14:creationId xmlns:p14="http://schemas.microsoft.com/office/powerpoint/2010/main" val="67117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A64225-F8D1-0FF4-C92C-748828C8CCD2}"/>
              </a:ext>
            </a:extLst>
          </p:cNvPr>
          <p:cNvSpPr>
            <a:spLocks noGrp="1"/>
          </p:cNvSpPr>
          <p:nvPr>
            <p:ph idx="1"/>
          </p:nvPr>
        </p:nvSpPr>
        <p:spPr>
          <a:xfrm>
            <a:off x="100148" y="1021284"/>
            <a:ext cx="11991703" cy="5379517"/>
          </a:xfrm>
        </p:spPr>
        <p:txBody>
          <a:bodyPr>
            <a:normAutofit/>
          </a:bodyPr>
          <a:lstStyle/>
          <a:p>
            <a:r>
              <a:rPr lang="en-US" sz="2200" dirty="0">
                <a:latin typeface="Palatino Linotype" panose="02040502050505030304" pitchFamily="18" charset="0"/>
              </a:rPr>
              <a:t>The last paragraph of the conclusion is </a:t>
            </a:r>
            <a:r>
              <a:rPr lang="en-US" sz="2200" i="1" dirty="0">
                <a:latin typeface="Palatino Linotype" panose="02040502050505030304" pitchFamily="18" charset="0"/>
              </a:rPr>
              <a:t>really</a:t>
            </a:r>
            <a:r>
              <a:rPr lang="en-US" sz="2200" dirty="0">
                <a:latin typeface="Palatino Linotype" panose="02040502050505030304" pitchFamily="18" charset="0"/>
              </a:rPr>
              <a:t> important. Finish with a bang!</a:t>
            </a:r>
          </a:p>
          <a:p>
            <a:r>
              <a:rPr lang="en-US" sz="2200" dirty="0">
                <a:latin typeface="Palatino Linotype" panose="02040502050505030304" pitchFamily="18" charset="0"/>
              </a:rPr>
              <a:t>One of the more difficult paragraphs to write in a paper.  It can feel daunting, but you have options…</a:t>
            </a:r>
          </a:p>
          <a:p>
            <a:pPr lvl="1"/>
            <a:r>
              <a:rPr lang="en-US" sz="1800" dirty="0">
                <a:latin typeface="Palatino Linotype" panose="02040502050505030304" pitchFamily="18" charset="0"/>
              </a:rPr>
              <a:t>(</a:t>
            </a:r>
            <a:r>
              <a:rPr lang="en-US" sz="1800" dirty="0" err="1">
                <a:latin typeface="Palatino Linotype" panose="02040502050505030304" pitchFamily="18" charset="0"/>
              </a:rPr>
              <a:t>i</a:t>
            </a:r>
            <a:r>
              <a:rPr lang="en-US" sz="1800" dirty="0">
                <a:latin typeface="Palatino Linotype" panose="02040502050505030304" pitchFamily="18" charset="0"/>
              </a:rPr>
              <a:t>) Opine about future research </a:t>
            </a:r>
          </a:p>
          <a:p>
            <a:pPr lvl="1"/>
            <a:r>
              <a:rPr lang="en-US" sz="1800" dirty="0">
                <a:latin typeface="Palatino Linotype" panose="02040502050505030304" pitchFamily="18" charset="0"/>
              </a:rPr>
              <a:t>(ii) Highlight a contribution not in your introduction</a:t>
            </a:r>
          </a:p>
          <a:p>
            <a:pPr lvl="2"/>
            <a:r>
              <a:rPr lang="en-US" sz="1600" dirty="0">
                <a:latin typeface="Palatino Linotype" panose="02040502050505030304" pitchFamily="18" charset="0"/>
              </a:rPr>
              <a:t>Historical U.S. studies that relate estimates to developing countries today</a:t>
            </a:r>
          </a:p>
          <a:p>
            <a:pPr lvl="3"/>
            <a:r>
              <a:rPr lang="en-US" sz="1400" dirty="0">
                <a:latin typeface="Palatino Linotype" panose="02040502050505030304" pitchFamily="18" charset="0"/>
              </a:rPr>
              <a:t>“Infant Health and Later-Life Labor Market Outcomes,” </a:t>
            </a:r>
            <a:r>
              <a:rPr lang="en-US" sz="1400" dirty="0" err="1">
                <a:latin typeface="Palatino Linotype" panose="02040502050505030304" pitchFamily="18" charset="0"/>
              </a:rPr>
              <a:t>Lazuka</a:t>
            </a:r>
            <a:r>
              <a:rPr lang="en-US" sz="1400" dirty="0">
                <a:latin typeface="Palatino Linotype" panose="02040502050505030304" pitchFamily="18" charset="0"/>
              </a:rPr>
              <a:t> (2018, </a:t>
            </a:r>
            <a:r>
              <a:rPr lang="en-US" sz="1400" i="1" dirty="0">
                <a:latin typeface="Palatino Linotype" panose="02040502050505030304" pitchFamily="18" charset="0"/>
              </a:rPr>
              <a:t>J of Human Resources</a:t>
            </a:r>
            <a:r>
              <a:rPr lang="en-US" sz="1400" dirty="0">
                <a:latin typeface="Palatino Linotype" panose="02040502050505030304" pitchFamily="18" charset="0"/>
              </a:rPr>
              <a:t>)</a:t>
            </a:r>
          </a:p>
          <a:p>
            <a:pPr lvl="3"/>
            <a:r>
              <a:rPr lang="en-US" sz="1400" dirty="0">
                <a:latin typeface="Palatino Linotype" panose="02040502050505030304" pitchFamily="18" charset="0"/>
              </a:rPr>
              <a:t>Milk inspections paper cited earlier (Anderson et al. 2022, NBER WP No. 30063)</a:t>
            </a:r>
          </a:p>
          <a:p>
            <a:pPr lvl="1"/>
            <a:r>
              <a:rPr lang="en-US" sz="1800" dirty="0">
                <a:latin typeface="Palatino Linotype" panose="02040502050505030304" pitchFamily="18" charset="0"/>
              </a:rPr>
              <a:t>(iii) Policy relevance </a:t>
            </a:r>
          </a:p>
          <a:p>
            <a:pPr lvl="2"/>
            <a:r>
              <a:rPr lang="en-US" sz="1600" dirty="0">
                <a:latin typeface="Palatino Linotype" panose="02040502050505030304" pitchFamily="18" charset="0"/>
              </a:rPr>
              <a:t>“The Impact of Mass Shootings on Gun Policy,” Luca et al. (2020,</a:t>
            </a:r>
            <a:r>
              <a:rPr lang="en-US" sz="1600" i="1" dirty="0">
                <a:latin typeface="Palatino Linotype" panose="02040502050505030304" pitchFamily="18" charset="0"/>
              </a:rPr>
              <a:t> J of Public Economics</a:t>
            </a:r>
            <a:r>
              <a:rPr lang="en-US" sz="1600" dirty="0">
                <a:latin typeface="Palatino Linotype" panose="02040502050505030304" pitchFamily="18" charset="0"/>
              </a:rPr>
              <a:t>)</a:t>
            </a:r>
          </a:p>
          <a:p>
            <a:pPr lvl="2"/>
            <a:r>
              <a:rPr lang="en-US" sz="1600" dirty="0">
                <a:latin typeface="Palatino Linotype" panose="02040502050505030304" pitchFamily="18" charset="0"/>
              </a:rPr>
              <a:t>“Accidents Will Happen? Unintentional Childhood Injuries and the Effects of Child Care Regulations,” Currie and </a:t>
            </a:r>
            <a:r>
              <a:rPr lang="en-US" sz="1600" dirty="0" err="1">
                <a:latin typeface="Palatino Linotype" panose="02040502050505030304" pitchFamily="18" charset="0"/>
              </a:rPr>
              <a:t>Hotz</a:t>
            </a:r>
            <a:r>
              <a:rPr lang="en-US" sz="1600" dirty="0">
                <a:latin typeface="Palatino Linotype" panose="02040502050505030304" pitchFamily="18" charset="0"/>
              </a:rPr>
              <a:t> (2004, </a:t>
            </a:r>
            <a:r>
              <a:rPr lang="en-US" sz="1600" i="1" dirty="0">
                <a:latin typeface="Palatino Linotype" panose="02040502050505030304" pitchFamily="18" charset="0"/>
              </a:rPr>
              <a:t>J of Health Economics</a:t>
            </a:r>
            <a:r>
              <a:rPr lang="en-US" sz="1600" dirty="0">
                <a:latin typeface="Palatino Linotype" panose="02040502050505030304" pitchFamily="18" charset="0"/>
              </a:rPr>
              <a:t>)</a:t>
            </a:r>
          </a:p>
          <a:p>
            <a:pPr lvl="1"/>
            <a:r>
              <a:rPr lang="en-US" sz="1800" dirty="0">
                <a:latin typeface="Palatino Linotype" panose="02040502050505030304" pitchFamily="18" charset="0"/>
              </a:rPr>
              <a:t>(iv) List caveats</a:t>
            </a:r>
          </a:p>
          <a:p>
            <a:pPr lvl="2"/>
            <a:r>
              <a:rPr lang="en-US" sz="1600" dirty="0">
                <a:latin typeface="Palatino Linotype" panose="02040502050505030304" pitchFamily="18" charset="0"/>
              </a:rPr>
              <a:t>Not as big a fan of this.  I like including caveats in the conclusion, but maybe not as your final word.</a:t>
            </a:r>
          </a:p>
          <a:p>
            <a:pPr lvl="2"/>
            <a:r>
              <a:rPr lang="en-US" sz="1600" dirty="0">
                <a:latin typeface="Palatino Linotype" panose="02040502050505030304" pitchFamily="18" charset="0"/>
              </a:rPr>
              <a:t>This paper pulls it off:</a:t>
            </a:r>
          </a:p>
          <a:p>
            <a:pPr lvl="3"/>
            <a:r>
              <a:rPr lang="en-US" sz="1400" dirty="0">
                <a:latin typeface="Palatino Linotype" panose="02040502050505030304" pitchFamily="18" charset="0"/>
              </a:rPr>
              <a:t>“Is Legal Pot Crippling Mexican Drug Trafficking </a:t>
            </a:r>
            <a:r>
              <a:rPr lang="en-US" sz="1400" dirty="0" err="1">
                <a:latin typeface="Palatino Linotype" panose="02040502050505030304" pitchFamily="18" charset="0"/>
              </a:rPr>
              <a:t>Organisations</a:t>
            </a:r>
            <a:r>
              <a:rPr lang="en-US" sz="1400" dirty="0">
                <a:latin typeface="Palatino Linotype" panose="02040502050505030304" pitchFamily="18" charset="0"/>
              </a:rPr>
              <a:t>? The Effect of Medical Marijuana Laws on U.S. Crime,” Gavrilova et al. (2017, </a:t>
            </a:r>
            <a:r>
              <a:rPr lang="en-US" sz="1400" i="1" dirty="0">
                <a:latin typeface="Palatino Linotype" panose="02040502050505030304" pitchFamily="18" charset="0"/>
              </a:rPr>
              <a:t>Economic Journal</a:t>
            </a:r>
            <a:r>
              <a:rPr lang="en-US" sz="1400" dirty="0">
                <a:latin typeface="Palatino Linotype" panose="02040502050505030304" pitchFamily="18" charset="0"/>
              </a:rPr>
              <a:t>)</a:t>
            </a:r>
          </a:p>
          <a:p>
            <a:pPr lvl="1"/>
            <a:r>
              <a:rPr lang="en-US" sz="1800" dirty="0">
                <a:latin typeface="Palatino Linotype" panose="02040502050505030304" pitchFamily="18" charset="0"/>
              </a:rPr>
              <a:t>Or some combination of (</a:t>
            </a:r>
            <a:r>
              <a:rPr lang="en-US" sz="1800" dirty="0" err="1">
                <a:latin typeface="Palatino Linotype" panose="02040502050505030304" pitchFamily="18" charset="0"/>
              </a:rPr>
              <a:t>i</a:t>
            </a:r>
            <a:r>
              <a:rPr lang="en-US" sz="1800" dirty="0">
                <a:latin typeface="Palatino Linotype" panose="02040502050505030304" pitchFamily="18" charset="0"/>
              </a:rPr>
              <a:t>)-(iv)</a:t>
            </a:r>
          </a:p>
          <a:p>
            <a:pPr lvl="1"/>
            <a:endParaRPr lang="en-US" sz="1600" dirty="0">
              <a:highlight>
                <a:srgbClr val="FF0000"/>
              </a:highlight>
              <a:latin typeface="Palatino Linotype" panose="02040502050505030304" pitchFamily="18" charset="0"/>
            </a:endParaRPr>
          </a:p>
          <a:p>
            <a:pPr marL="0" indent="0">
              <a:buNone/>
            </a:pPr>
            <a:endParaRPr lang="en-US" dirty="0"/>
          </a:p>
        </p:txBody>
      </p:sp>
      <p:sp>
        <p:nvSpPr>
          <p:cNvPr id="4" name="Title 1">
            <a:extLst>
              <a:ext uri="{FF2B5EF4-FFF2-40B4-BE49-F238E27FC236}">
                <a16:creationId xmlns:a16="http://schemas.microsoft.com/office/drawing/2014/main" id="{83428F53-0DDA-2269-CE1E-D9189D92BD66}"/>
              </a:ext>
            </a:extLst>
          </p:cNvPr>
          <p:cNvSpPr>
            <a:spLocks noGrp="1"/>
          </p:cNvSpPr>
          <p:nvPr>
            <p:ph type="title"/>
          </p:nvPr>
        </p:nvSpPr>
        <p:spPr>
          <a:xfrm>
            <a:off x="219891" y="201453"/>
            <a:ext cx="10515600" cy="819831"/>
          </a:xfrm>
        </p:spPr>
        <p:txBody>
          <a:bodyPr>
            <a:normAutofit/>
          </a:bodyPr>
          <a:lstStyle/>
          <a:p>
            <a:r>
              <a:rPr lang="en-US" sz="3600" dirty="0">
                <a:latin typeface="Palatino Linotype" panose="02040502050505030304" pitchFamily="18" charset="0"/>
              </a:rPr>
              <a:t>The Conclusion</a:t>
            </a:r>
            <a:endParaRPr lang="en-US" sz="3600" dirty="0"/>
          </a:p>
        </p:txBody>
      </p:sp>
    </p:spTree>
    <p:extLst>
      <p:ext uri="{BB962C8B-B14F-4D97-AF65-F5344CB8AC3E}">
        <p14:creationId xmlns:p14="http://schemas.microsoft.com/office/powerpoint/2010/main" val="68309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7B071C-F0B6-9BCC-2282-CF1D2E0EAED0}"/>
              </a:ext>
            </a:extLst>
          </p:cNvPr>
          <p:cNvSpPr>
            <a:spLocks noGrp="1"/>
          </p:cNvSpPr>
          <p:nvPr>
            <p:ph idx="1"/>
          </p:nvPr>
        </p:nvSpPr>
        <p:spPr>
          <a:xfrm>
            <a:off x="104503" y="1410789"/>
            <a:ext cx="11974286" cy="2786742"/>
          </a:xfrm>
        </p:spPr>
        <p:txBody>
          <a:bodyPr>
            <a:normAutofit/>
          </a:bodyPr>
          <a:lstStyle/>
          <a:p>
            <a:r>
              <a:rPr lang="en-US" sz="2400" dirty="0">
                <a:latin typeface="Palatino Linotype" panose="02040502050505030304" pitchFamily="18" charset="0"/>
              </a:rPr>
              <a:t>How long should it be?</a:t>
            </a:r>
          </a:p>
          <a:p>
            <a:pPr lvl="1"/>
            <a:r>
              <a:rPr lang="en-US" sz="2000" dirty="0">
                <a:latin typeface="Palatino Linotype" panose="02040502050505030304" pitchFamily="18" charset="0"/>
              </a:rPr>
              <a:t>Shorter than your introduction.</a:t>
            </a:r>
          </a:p>
          <a:p>
            <a:pPr lvl="1"/>
            <a:r>
              <a:rPr lang="en-US" sz="2000" dirty="0">
                <a:latin typeface="Palatino Linotype" panose="02040502050505030304" pitchFamily="18" charset="0"/>
              </a:rPr>
              <a:t>Data on my last 15 full-length papers for economics journals (size 12 font, double-spaced):</a:t>
            </a:r>
          </a:p>
        </p:txBody>
      </p:sp>
      <p:sp>
        <p:nvSpPr>
          <p:cNvPr id="4" name="Title 1">
            <a:extLst>
              <a:ext uri="{FF2B5EF4-FFF2-40B4-BE49-F238E27FC236}">
                <a16:creationId xmlns:a16="http://schemas.microsoft.com/office/drawing/2014/main" id="{AB75C773-5082-9FCE-EA9F-91B856BDEABF}"/>
              </a:ext>
            </a:extLst>
          </p:cNvPr>
          <p:cNvSpPr>
            <a:spLocks noGrp="1"/>
          </p:cNvSpPr>
          <p:nvPr>
            <p:ph type="title"/>
          </p:nvPr>
        </p:nvSpPr>
        <p:spPr>
          <a:xfrm>
            <a:off x="246018" y="418011"/>
            <a:ext cx="10515600" cy="732745"/>
          </a:xfrm>
        </p:spPr>
        <p:txBody>
          <a:bodyPr>
            <a:normAutofit/>
          </a:bodyPr>
          <a:lstStyle/>
          <a:p>
            <a:r>
              <a:rPr lang="en-US" sz="3600" dirty="0">
                <a:latin typeface="Palatino Linotype" panose="02040502050505030304" pitchFamily="18" charset="0"/>
              </a:rPr>
              <a:t>The Conclusion</a:t>
            </a:r>
            <a:endParaRPr lang="en-US" sz="3600" dirty="0"/>
          </a:p>
        </p:txBody>
      </p:sp>
      <p:graphicFrame>
        <p:nvGraphicFramePr>
          <p:cNvPr id="5" name="Table 4">
            <a:extLst>
              <a:ext uri="{FF2B5EF4-FFF2-40B4-BE49-F238E27FC236}">
                <a16:creationId xmlns:a16="http://schemas.microsoft.com/office/drawing/2014/main" id="{DFD6FC51-7556-AA97-05F5-60AA76BB1B74}"/>
              </a:ext>
            </a:extLst>
          </p:cNvPr>
          <p:cNvGraphicFramePr>
            <a:graphicFrameLocks noGrp="1"/>
          </p:cNvGraphicFramePr>
          <p:nvPr>
            <p:extLst>
              <p:ext uri="{D42A27DB-BD31-4B8C-83A1-F6EECF244321}">
                <p14:modId xmlns:p14="http://schemas.microsoft.com/office/powerpoint/2010/main" val="334050122"/>
              </p:ext>
            </p:extLst>
          </p:nvPr>
        </p:nvGraphicFramePr>
        <p:xfrm>
          <a:off x="2980294" y="2928630"/>
          <a:ext cx="48768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4016949000"/>
                    </a:ext>
                  </a:extLst>
                </a:gridCol>
                <a:gridCol w="1625600">
                  <a:extLst>
                    <a:ext uri="{9D8B030D-6E8A-4147-A177-3AD203B41FA5}">
                      <a16:colId xmlns:a16="http://schemas.microsoft.com/office/drawing/2014/main" val="853638757"/>
                    </a:ext>
                  </a:extLst>
                </a:gridCol>
                <a:gridCol w="1625600">
                  <a:extLst>
                    <a:ext uri="{9D8B030D-6E8A-4147-A177-3AD203B41FA5}">
                      <a16:colId xmlns:a16="http://schemas.microsoft.com/office/drawing/2014/main" val="1064839187"/>
                    </a:ext>
                  </a:extLst>
                </a:gridCol>
              </a:tblGrid>
              <a:tr h="370840">
                <a:tc>
                  <a:txBody>
                    <a:bodyPr/>
                    <a:lstStyle/>
                    <a:p>
                      <a:pPr algn="ctr"/>
                      <a:r>
                        <a:rPr lang="en-US" dirty="0"/>
                        <a:t>1-2 pages</a:t>
                      </a:r>
                    </a:p>
                  </a:txBody>
                  <a:tcPr/>
                </a:tc>
                <a:tc>
                  <a:txBody>
                    <a:bodyPr/>
                    <a:lstStyle/>
                    <a:p>
                      <a:pPr algn="ctr"/>
                      <a:r>
                        <a:rPr lang="en-US" dirty="0"/>
                        <a:t>2-3 pages</a:t>
                      </a:r>
                    </a:p>
                  </a:txBody>
                  <a:tcPr/>
                </a:tc>
                <a:tc>
                  <a:txBody>
                    <a:bodyPr/>
                    <a:lstStyle/>
                    <a:p>
                      <a:pPr algn="ctr"/>
                      <a:r>
                        <a:rPr lang="en-US" dirty="0"/>
                        <a:t>3+ pages</a:t>
                      </a:r>
                    </a:p>
                  </a:txBody>
                  <a:tcPr/>
                </a:tc>
                <a:extLst>
                  <a:ext uri="{0D108BD9-81ED-4DB2-BD59-A6C34878D82A}">
                    <a16:rowId xmlns:a16="http://schemas.microsoft.com/office/drawing/2014/main" val="3665758401"/>
                  </a:ext>
                </a:extLst>
              </a:tr>
              <a:tr h="370840">
                <a:tc>
                  <a:txBody>
                    <a:bodyPr/>
                    <a:lstStyle/>
                    <a:p>
                      <a:pPr algn="ctr"/>
                      <a:r>
                        <a:rPr lang="en-US" dirty="0"/>
                        <a:t>12 papers</a:t>
                      </a:r>
                    </a:p>
                  </a:txBody>
                  <a:tcPr/>
                </a:tc>
                <a:tc>
                  <a:txBody>
                    <a:bodyPr/>
                    <a:lstStyle/>
                    <a:p>
                      <a:pPr algn="ctr"/>
                      <a:r>
                        <a:rPr lang="en-US" dirty="0"/>
                        <a:t>3 papers</a:t>
                      </a:r>
                    </a:p>
                  </a:txBody>
                  <a:tcPr/>
                </a:tc>
                <a:tc>
                  <a:txBody>
                    <a:bodyPr/>
                    <a:lstStyle/>
                    <a:p>
                      <a:pPr algn="ctr"/>
                      <a:r>
                        <a:rPr lang="en-US" dirty="0"/>
                        <a:t>0 papers</a:t>
                      </a:r>
                    </a:p>
                  </a:txBody>
                  <a:tcPr/>
                </a:tc>
                <a:extLst>
                  <a:ext uri="{0D108BD9-81ED-4DB2-BD59-A6C34878D82A}">
                    <a16:rowId xmlns:a16="http://schemas.microsoft.com/office/drawing/2014/main" val="3676813352"/>
                  </a:ext>
                </a:extLst>
              </a:tr>
            </a:tbl>
          </a:graphicData>
        </a:graphic>
      </p:graphicFrame>
    </p:spTree>
    <p:extLst>
      <p:ext uri="{BB962C8B-B14F-4D97-AF65-F5344CB8AC3E}">
        <p14:creationId xmlns:p14="http://schemas.microsoft.com/office/powerpoint/2010/main" val="309529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77009-4254-D66B-5D47-09178A20914E}"/>
              </a:ext>
            </a:extLst>
          </p:cNvPr>
          <p:cNvSpPr>
            <a:spLocks noGrp="1"/>
          </p:cNvSpPr>
          <p:nvPr>
            <p:ph type="title"/>
          </p:nvPr>
        </p:nvSpPr>
        <p:spPr>
          <a:xfrm>
            <a:off x="3548448" y="1823223"/>
            <a:ext cx="5356654" cy="1325563"/>
          </a:xfrm>
        </p:spPr>
        <p:txBody>
          <a:bodyPr/>
          <a:lstStyle/>
          <a:p>
            <a:r>
              <a:rPr lang="en-US" dirty="0">
                <a:latin typeface="Palatino Linotype" panose="02040502050505030304" pitchFamily="18" charset="0"/>
              </a:rPr>
              <a:t>Short break/Q&amp;A</a:t>
            </a:r>
          </a:p>
        </p:txBody>
      </p:sp>
    </p:spTree>
    <p:extLst>
      <p:ext uri="{BB962C8B-B14F-4D97-AF65-F5344CB8AC3E}">
        <p14:creationId xmlns:p14="http://schemas.microsoft.com/office/powerpoint/2010/main" val="1311472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AA2FC94-94C1-C8DE-91AC-FE3A230DB848}"/>
              </a:ext>
            </a:extLst>
          </p:cNvPr>
          <p:cNvSpPr txBox="1">
            <a:spLocks noGrp="1"/>
          </p:cNvSpPr>
          <p:nvPr>
            <p:ph idx="1"/>
          </p:nvPr>
        </p:nvSpPr>
        <p:spPr>
          <a:xfrm>
            <a:off x="6170140" y="972065"/>
            <a:ext cx="5183659" cy="4444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Palatino Linotype" panose="02040502050505030304" pitchFamily="18" charset="0"/>
              </a:rPr>
              <a:t>(iii) Important background details</a:t>
            </a:r>
          </a:p>
          <a:p>
            <a:pPr lvl="1"/>
            <a:r>
              <a:rPr lang="en-US" sz="1600" dirty="0">
                <a:latin typeface="Palatino Linotype" panose="02040502050505030304" pitchFamily="18" charset="0"/>
              </a:rPr>
              <a:t>Historical background</a:t>
            </a:r>
          </a:p>
          <a:p>
            <a:pPr lvl="1"/>
            <a:r>
              <a:rPr lang="en-US" sz="1600" dirty="0">
                <a:latin typeface="Palatino Linotype" panose="02040502050505030304" pitchFamily="18" charset="0"/>
              </a:rPr>
              <a:t>Relevance to modern day public health</a:t>
            </a:r>
          </a:p>
          <a:p>
            <a:pPr lvl="1"/>
            <a:r>
              <a:rPr lang="en-US" sz="1600" dirty="0">
                <a:latin typeface="Palatino Linotype" panose="02040502050505030304" pitchFamily="18" charset="0"/>
              </a:rPr>
              <a:t>What constituted the anti-TB campaign?</a:t>
            </a:r>
          </a:p>
          <a:p>
            <a:pPr lvl="1"/>
            <a:endParaRPr lang="en-US" sz="1600" dirty="0">
              <a:latin typeface="Palatino Linotype" panose="02040502050505030304" pitchFamily="18" charset="0"/>
            </a:endParaRPr>
          </a:p>
          <a:p>
            <a:r>
              <a:rPr lang="en-US" sz="2000" dirty="0">
                <a:latin typeface="Palatino Linotype" panose="02040502050505030304" pitchFamily="18" charset="0"/>
              </a:rPr>
              <a:t>(iv) Data description</a:t>
            </a:r>
          </a:p>
          <a:p>
            <a:endParaRPr lang="en-US" sz="2000" dirty="0">
              <a:latin typeface="Palatino Linotype" panose="02040502050505030304" pitchFamily="18" charset="0"/>
            </a:endParaRPr>
          </a:p>
          <a:p>
            <a:r>
              <a:rPr lang="en-US" sz="2000" dirty="0">
                <a:latin typeface="Palatino Linotype" panose="02040502050505030304" pitchFamily="18" charset="0"/>
              </a:rPr>
              <a:t>(v) Identification</a:t>
            </a:r>
          </a:p>
          <a:p>
            <a:endParaRPr lang="en-US" sz="2000" dirty="0">
              <a:latin typeface="Palatino Linotype" panose="02040502050505030304" pitchFamily="18" charset="0"/>
            </a:endParaRPr>
          </a:p>
          <a:p>
            <a:r>
              <a:rPr lang="en-US" sz="2000" dirty="0">
                <a:latin typeface="Palatino Linotype" panose="02040502050505030304" pitchFamily="18" charset="0"/>
              </a:rPr>
              <a:t>(vi) Results</a:t>
            </a:r>
          </a:p>
        </p:txBody>
      </p:sp>
      <p:pic>
        <p:nvPicPr>
          <p:cNvPr id="6" name="Picture 5">
            <a:extLst>
              <a:ext uri="{FF2B5EF4-FFF2-40B4-BE49-F238E27FC236}">
                <a16:creationId xmlns:a16="http://schemas.microsoft.com/office/drawing/2014/main" id="{CE31FE60-88B4-CA8B-BC28-CDC83F1AC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2" y="146749"/>
            <a:ext cx="5939757" cy="6711251"/>
          </a:xfrm>
          <a:prstGeom prst="rect">
            <a:avLst/>
          </a:prstGeom>
        </p:spPr>
      </p:pic>
      <p:sp>
        <p:nvSpPr>
          <p:cNvPr id="5" name="Oval 4">
            <a:extLst>
              <a:ext uri="{FF2B5EF4-FFF2-40B4-BE49-F238E27FC236}">
                <a16:creationId xmlns:a16="http://schemas.microsoft.com/office/drawing/2014/main" id="{1A449254-0915-C3DE-EFD4-1678A844EE65}"/>
              </a:ext>
            </a:extLst>
          </p:cNvPr>
          <p:cNvSpPr/>
          <p:nvPr/>
        </p:nvSpPr>
        <p:spPr>
          <a:xfrm>
            <a:off x="0" y="1219199"/>
            <a:ext cx="5890053" cy="9391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C3C17DB-EA9D-907C-EC76-38935FAC71CF}"/>
              </a:ext>
            </a:extLst>
          </p:cNvPr>
          <p:cNvSpPr/>
          <p:nvPr/>
        </p:nvSpPr>
        <p:spPr>
          <a:xfrm>
            <a:off x="-9039" y="1985319"/>
            <a:ext cx="5807949" cy="5189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A900909-8EFF-DB7C-B223-EBDE21300729}"/>
              </a:ext>
            </a:extLst>
          </p:cNvPr>
          <p:cNvCxnSpPr>
            <a:cxnSpLocks/>
            <a:stCxn id="5" idx="6"/>
          </p:cNvCxnSpPr>
          <p:nvPr/>
        </p:nvCxnSpPr>
        <p:spPr>
          <a:xfrm flipV="1">
            <a:off x="5890053" y="1441472"/>
            <a:ext cx="796763" cy="247285"/>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433D6C05-BA5B-6C83-B036-C956BC900112}"/>
              </a:ext>
            </a:extLst>
          </p:cNvPr>
          <p:cNvCxnSpPr>
            <a:cxnSpLocks/>
          </p:cNvCxnSpPr>
          <p:nvPr/>
        </p:nvCxnSpPr>
        <p:spPr>
          <a:xfrm flipV="1">
            <a:off x="5711903" y="1799893"/>
            <a:ext cx="974913" cy="35842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1" name="Oval 10">
            <a:extLst>
              <a:ext uri="{FF2B5EF4-FFF2-40B4-BE49-F238E27FC236}">
                <a16:creationId xmlns:a16="http://schemas.microsoft.com/office/drawing/2014/main" id="{2FC6F5D9-F511-89A9-6FE9-A9C3C5D93908}"/>
              </a:ext>
            </a:extLst>
          </p:cNvPr>
          <p:cNvSpPr/>
          <p:nvPr/>
        </p:nvSpPr>
        <p:spPr>
          <a:xfrm>
            <a:off x="36532" y="2450760"/>
            <a:ext cx="5807949" cy="16393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3505568A-DC34-2EF1-654B-EF2518EB13C2}"/>
              </a:ext>
            </a:extLst>
          </p:cNvPr>
          <p:cNvCxnSpPr>
            <a:cxnSpLocks/>
          </p:cNvCxnSpPr>
          <p:nvPr/>
        </p:nvCxnSpPr>
        <p:spPr>
          <a:xfrm flipV="1">
            <a:off x="5608543" y="2125326"/>
            <a:ext cx="1078273" cy="799108"/>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4" name="Oval 13">
            <a:extLst>
              <a:ext uri="{FF2B5EF4-FFF2-40B4-BE49-F238E27FC236}">
                <a16:creationId xmlns:a16="http://schemas.microsoft.com/office/drawing/2014/main" id="{D412E91E-A701-2D00-0A6C-4779C11876FF}"/>
              </a:ext>
            </a:extLst>
          </p:cNvPr>
          <p:cNvSpPr/>
          <p:nvPr/>
        </p:nvSpPr>
        <p:spPr>
          <a:xfrm>
            <a:off x="162029" y="893801"/>
            <a:ext cx="5807949" cy="5334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F60F648-C74D-1554-91F0-41CBBE3ACE47}"/>
              </a:ext>
            </a:extLst>
          </p:cNvPr>
          <p:cNvCxnSpPr>
            <a:cxnSpLocks/>
            <a:stCxn id="14" idx="6"/>
          </p:cNvCxnSpPr>
          <p:nvPr/>
        </p:nvCxnSpPr>
        <p:spPr>
          <a:xfrm>
            <a:off x="5969978" y="1160518"/>
            <a:ext cx="982757" cy="1450877"/>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8" name="Oval 17">
            <a:extLst>
              <a:ext uri="{FF2B5EF4-FFF2-40B4-BE49-F238E27FC236}">
                <a16:creationId xmlns:a16="http://schemas.microsoft.com/office/drawing/2014/main" id="{8828B36C-3849-6417-E14B-2BD416C3D691}"/>
              </a:ext>
            </a:extLst>
          </p:cNvPr>
          <p:cNvSpPr/>
          <p:nvPr/>
        </p:nvSpPr>
        <p:spPr>
          <a:xfrm>
            <a:off x="30221" y="4090087"/>
            <a:ext cx="5807949" cy="9880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DCD7C5E-0292-ABBD-C606-B6A98D2E75F3}"/>
              </a:ext>
            </a:extLst>
          </p:cNvPr>
          <p:cNvCxnSpPr>
            <a:cxnSpLocks/>
          </p:cNvCxnSpPr>
          <p:nvPr/>
        </p:nvCxnSpPr>
        <p:spPr>
          <a:xfrm flipV="1">
            <a:off x="5660222" y="2829737"/>
            <a:ext cx="1292513" cy="1579585"/>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21" name="Oval 20">
            <a:extLst>
              <a:ext uri="{FF2B5EF4-FFF2-40B4-BE49-F238E27FC236}">
                <a16:creationId xmlns:a16="http://schemas.microsoft.com/office/drawing/2014/main" id="{D4F1E48C-F168-D959-88BB-C3BD8139832B}"/>
              </a:ext>
            </a:extLst>
          </p:cNvPr>
          <p:cNvSpPr/>
          <p:nvPr/>
        </p:nvSpPr>
        <p:spPr>
          <a:xfrm>
            <a:off x="162028" y="4965160"/>
            <a:ext cx="5807949" cy="5811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D69AFB39-5A3E-4041-AE9E-F082512F9DD9}"/>
              </a:ext>
            </a:extLst>
          </p:cNvPr>
          <p:cNvCxnSpPr>
            <a:cxnSpLocks/>
          </p:cNvCxnSpPr>
          <p:nvPr/>
        </p:nvCxnSpPr>
        <p:spPr>
          <a:xfrm flipV="1">
            <a:off x="5660222" y="3683845"/>
            <a:ext cx="1201897" cy="141437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24" name="Oval 23">
            <a:extLst>
              <a:ext uri="{FF2B5EF4-FFF2-40B4-BE49-F238E27FC236}">
                <a16:creationId xmlns:a16="http://schemas.microsoft.com/office/drawing/2014/main" id="{2B1EE5ED-795D-8AB2-B3DE-6825645DDD8A}"/>
              </a:ext>
            </a:extLst>
          </p:cNvPr>
          <p:cNvSpPr/>
          <p:nvPr/>
        </p:nvSpPr>
        <p:spPr>
          <a:xfrm>
            <a:off x="186561" y="5018513"/>
            <a:ext cx="5807949" cy="17694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AFF7D02A-81A1-78B5-A936-C5985A813D46}"/>
              </a:ext>
            </a:extLst>
          </p:cNvPr>
          <p:cNvCxnSpPr>
            <a:cxnSpLocks/>
          </p:cNvCxnSpPr>
          <p:nvPr/>
        </p:nvCxnSpPr>
        <p:spPr>
          <a:xfrm flipV="1">
            <a:off x="5862703" y="4462675"/>
            <a:ext cx="1141711" cy="1231149"/>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1053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4"/>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9"/>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22"/>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1"/>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25"/>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11" grpId="0" animBg="1"/>
      <p:bldP spid="11" grpId="1" animBg="1"/>
      <p:bldP spid="14" grpId="0" animBg="1"/>
      <p:bldP spid="14" grpId="1" animBg="1"/>
      <p:bldP spid="18" grpId="0" animBg="1"/>
      <p:bldP spid="18" grpId="1" animBg="1"/>
      <p:bldP spid="21" grpId="0" animBg="1"/>
      <p:bldP spid="21" grpId="1" animBg="1"/>
      <p:bldP spid="24" grpId="0" animBg="1"/>
      <p:bldP spid="2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71AA2-931F-3758-BB55-4CC2A283FCB6}"/>
              </a:ext>
            </a:extLst>
          </p:cNvPr>
          <p:cNvSpPr>
            <a:spLocks noGrp="1"/>
          </p:cNvSpPr>
          <p:nvPr>
            <p:ph type="title"/>
          </p:nvPr>
        </p:nvSpPr>
        <p:spPr>
          <a:xfrm>
            <a:off x="65903" y="78709"/>
            <a:ext cx="10515600" cy="858666"/>
          </a:xfrm>
        </p:spPr>
        <p:txBody>
          <a:bodyPr>
            <a:normAutofit/>
          </a:bodyPr>
          <a:lstStyle/>
          <a:p>
            <a:r>
              <a:rPr lang="en-US" sz="3200" dirty="0">
                <a:latin typeface="Palatino Linotype" panose="02040502050505030304" pitchFamily="18" charset="0"/>
              </a:rPr>
              <a:t>Three Common FAQs</a:t>
            </a:r>
            <a:endParaRPr lang="en-US" sz="3200" dirty="0"/>
          </a:p>
        </p:txBody>
      </p:sp>
      <p:sp>
        <p:nvSpPr>
          <p:cNvPr id="3" name="Content Placeholder 2">
            <a:extLst>
              <a:ext uri="{FF2B5EF4-FFF2-40B4-BE49-F238E27FC236}">
                <a16:creationId xmlns:a16="http://schemas.microsoft.com/office/drawing/2014/main" id="{2AF8355F-4A62-4395-EEE7-D5525ED25F73}"/>
              </a:ext>
            </a:extLst>
          </p:cNvPr>
          <p:cNvSpPr>
            <a:spLocks noGrp="1"/>
          </p:cNvSpPr>
          <p:nvPr>
            <p:ph idx="1"/>
          </p:nvPr>
        </p:nvSpPr>
        <p:spPr>
          <a:xfrm>
            <a:off x="123568" y="690476"/>
            <a:ext cx="12068432" cy="5940770"/>
          </a:xfrm>
        </p:spPr>
        <p:txBody>
          <a:bodyPr>
            <a:normAutofit/>
          </a:bodyPr>
          <a:lstStyle/>
          <a:p>
            <a:r>
              <a:rPr lang="en-US" sz="2400" dirty="0">
                <a:latin typeface="Palatino Linotype" panose="02040502050505030304" pitchFamily="18" charset="0"/>
              </a:rPr>
              <a:t>How many contributions should I list?  </a:t>
            </a:r>
          </a:p>
          <a:p>
            <a:pPr lvl="1"/>
            <a:r>
              <a:rPr lang="en-US" sz="2000" dirty="0">
                <a:latin typeface="Palatino Linotype" panose="02040502050505030304" pitchFamily="18" charset="0"/>
              </a:rPr>
              <a:t>A good paper probably only makes one or two </a:t>
            </a:r>
            <a:r>
              <a:rPr lang="en-US" sz="2000" b="1" i="1" dirty="0">
                <a:latin typeface="Palatino Linotype" panose="02040502050505030304" pitchFamily="18" charset="0"/>
              </a:rPr>
              <a:t>real</a:t>
            </a:r>
            <a:r>
              <a:rPr lang="en-US" sz="2000" dirty="0">
                <a:latin typeface="Palatino Linotype" panose="02040502050505030304" pitchFamily="18" charset="0"/>
              </a:rPr>
              <a:t> contributions. </a:t>
            </a:r>
          </a:p>
          <a:p>
            <a:pPr lvl="1"/>
            <a:r>
              <a:rPr lang="en-US" sz="2000" dirty="0">
                <a:latin typeface="Palatino Linotype" panose="02040502050505030304" pitchFamily="18" charset="0"/>
              </a:rPr>
              <a:t>If you must list more, clearly indicate which contribution you think is most important.</a:t>
            </a:r>
          </a:p>
          <a:p>
            <a:pPr lvl="1"/>
            <a:r>
              <a:rPr lang="en-US" sz="2000" dirty="0">
                <a:latin typeface="Palatino Linotype" panose="02040502050505030304" pitchFamily="18" charset="0"/>
              </a:rPr>
              <a:t>Big mistake:  List too many contributions and do not rank them in order of importance</a:t>
            </a:r>
          </a:p>
          <a:p>
            <a:pPr lvl="1"/>
            <a:r>
              <a:rPr lang="en-US" sz="2000" dirty="0">
                <a:latin typeface="Palatino Linotype" panose="02040502050505030304" pitchFamily="18" charset="0"/>
              </a:rPr>
              <a:t>Big mistake:  Claim to advance a number of different fields.  </a:t>
            </a:r>
          </a:p>
          <a:p>
            <a:pPr lvl="2"/>
            <a:r>
              <a:rPr lang="en-US" sz="1600" dirty="0">
                <a:latin typeface="Palatino Linotype" panose="02040502050505030304" pitchFamily="18" charset="0"/>
              </a:rPr>
              <a:t>Signals you aren’t sure where your major contributions lie.</a:t>
            </a:r>
          </a:p>
          <a:p>
            <a:pPr lvl="2"/>
            <a:r>
              <a:rPr lang="en-US" sz="1600" dirty="0">
                <a:latin typeface="Palatino Linotype" panose="02040502050505030304" pitchFamily="18" charset="0"/>
              </a:rPr>
              <a:t>Is this a labor paper or a behavioral paper or a econ history paper…or something else?  Avoid creating this confusion</a:t>
            </a:r>
          </a:p>
          <a:p>
            <a:pPr lvl="3"/>
            <a:r>
              <a:rPr lang="en-US" sz="1400" dirty="0">
                <a:latin typeface="Palatino Linotype" panose="02040502050505030304" pitchFamily="18" charset="0"/>
              </a:rPr>
              <a:t> Do not confuse editors in search of referees</a:t>
            </a:r>
          </a:p>
          <a:p>
            <a:pPr marL="914400" lvl="2" indent="0">
              <a:buNone/>
            </a:pPr>
            <a:endParaRPr lang="en-US" sz="800" dirty="0">
              <a:latin typeface="Palatino Linotype" panose="02040502050505030304" pitchFamily="18" charset="0"/>
            </a:endParaRPr>
          </a:p>
          <a:p>
            <a:r>
              <a:rPr lang="en-US" sz="2400" dirty="0">
                <a:latin typeface="Palatino Linotype" panose="02040502050505030304" pitchFamily="18" charset="0"/>
              </a:rPr>
              <a:t>How long should my introduction be?</a:t>
            </a:r>
          </a:p>
          <a:p>
            <a:pPr lvl="1"/>
            <a:r>
              <a:rPr lang="en-US" sz="2000" dirty="0">
                <a:latin typeface="Palatino Linotype" panose="02040502050505030304" pitchFamily="18" charset="0"/>
              </a:rPr>
              <a:t>No rule of thumb.  </a:t>
            </a:r>
          </a:p>
          <a:p>
            <a:pPr lvl="2"/>
            <a:r>
              <a:rPr lang="en-US" sz="1600" dirty="0">
                <a:latin typeface="Palatino Linotype" panose="02040502050505030304" pitchFamily="18" charset="0"/>
              </a:rPr>
              <a:t>But, avoid lumping your intro and background sections together.</a:t>
            </a:r>
          </a:p>
          <a:p>
            <a:pPr lvl="2"/>
            <a:r>
              <a:rPr lang="en-US" sz="1600" dirty="0">
                <a:latin typeface="Palatino Linotype" panose="02040502050505030304" pitchFamily="18" charset="0"/>
              </a:rPr>
              <a:t>Error on side of brevity.  Do not ask reader to wade through a 10-page introduction.</a:t>
            </a:r>
          </a:p>
          <a:p>
            <a:pPr lvl="1"/>
            <a:r>
              <a:rPr lang="en-US" sz="2000" dirty="0">
                <a:latin typeface="Palatino Linotype" panose="02040502050505030304" pitchFamily="18" charset="0"/>
              </a:rPr>
              <a:t>Of the last 15 full-length papers I have written for economics journals (size 12 font, double-spaced):</a:t>
            </a:r>
          </a:p>
        </p:txBody>
      </p:sp>
      <p:graphicFrame>
        <p:nvGraphicFramePr>
          <p:cNvPr id="4" name="Table 4">
            <a:extLst>
              <a:ext uri="{FF2B5EF4-FFF2-40B4-BE49-F238E27FC236}">
                <a16:creationId xmlns:a16="http://schemas.microsoft.com/office/drawing/2014/main" id="{E22EC7DF-D259-6348-8C04-0782B615F1B4}"/>
              </a:ext>
            </a:extLst>
          </p:cNvPr>
          <p:cNvGraphicFramePr>
            <a:graphicFrameLocks noGrp="1"/>
          </p:cNvGraphicFramePr>
          <p:nvPr>
            <p:extLst>
              <p:ext uri="{D42A27DB-BD31-4B8C-83A1-F6EECF244321}">
                <p14:modId xmlns:p14="http://schemas.microsoft.com/office/powerpoint/2010/main" val="509021893"/>
              </p:ext>
            </p:extLst>
          </p:nvPr>
        </p:nvGraphicFramePr>
        <p:xfrm>
          <a:off x="1974335" y="5312917"/>
          <a:ext cx="81280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4016949000"/>
                    </a:ext>
                  </a:extLst>
                </a:gridCol>
                <a:gridCol w="1625600">
                  <a:extLst>
                    <a:ext uri="{9D8B030D-6E8A-4147-A177-3AD203B41FA5}">
                      <a16:colId xmlns:a16="http://schemas.microsoft.com/office/drawing/2014/main" val="853638757"/>
                    </a:ext>
                  </a:extLst>
                </a:gridCol>
                <a:gridCol w="1625600">
                  <a:extLst>
                    <a:ext uri="{9D8B030D-6E8A-4147-A177-3AD203B41FA5}">
                      <a16:colId xmlns:a16="http://schemas.microsoft.com/office/drawing/2014/main" val="1064839187"/>
                    </a:ext>
                  </a:extLst>
                </a:gridCol>
                <a:gridCol w="1625600">
                  <a:extLst>
                    <a:ext uri="{9D8B030D-6E8A-4147-A177-3AD203B41FA5}">
                      <a16:colId xmlns:a16="http://schemas.microsoft.com/office/drawing/2014/main" val="3230527897"/>
                    </a:ext>
                  </a:extLst>
                </a:gridCol>
                <a:gridCol w="1625600">
                  <a:extLst>
                    <a:ext uri="{9D8B030D-6E8A-4147-A177-3AD203B41FA5}">
                      <a16:colId xmlns:a16="http://schemas.microsoft.com/office/drawing/2014/main" val="4094565837"/>
                    </a:ext>
                  </a:extLst>
                </a:gridCol>
              </a:tblGrid>
              <a:tr h="370840">
                <a:tc>
                  <a:txBody>
                    <a:bodyPr/>
                    <a:lstStyle/>
                    <a:p>
                      <a:pPr algn="ctr"/>
                      <a:r>
                        <a:rPr lang="en-US" dirty="0"/>
                        <a:t>1-2 pages</a:t>
                      </a:r>
                    </a:p>
                  </a:txBody>
                  <a:tcPr/>
                </a:tc>
                <a:tc>
                  <a:txBody>
                    <a:bodyPr/>
                    <a:lstStyle/>
                    <a:p>
                      <a:pPr algn="ctr"/>
                      <a:r>
                        <a:rPr lang="en-US" dirty="0"/>
                        <a:t>2-3 pages</a:t>
                      </a:r>
                    </a:p>
                  </a:txBody>
                  <a:tcPr/>
                </a:tc>
                <a:tc>
                  <a:txBody>
                    <a:bodyPr/>
                    <a:lstStyle/>
                    <a:p>
                      <a:pPr algn="ctr"/>
                      <a:r>
                        <a:rPr lang="en-US" dirty="0"/>
                        <a:t>3-4 pages</a:t>
                      </a:r>
                    </a:p>
                  </a:txBody>
                  <a:tcPr/>
                </a:tc>
                <a:tc>
                  <a:txBody>
                    <a:bodyPr/>
                    <a:lstStyle/>
                    <a:p>
                      <a:pPr algn="ctr"/>
                      <a:r>
                        <a:rPr lang="en-US" dirty="0"/>
                        <a:t>4-5 pages</a:t>
                      </a:r>
                    </a:p>
                  </a:txBody>
                  <a:tcPr/>
                </a:tc>
                <a:tc>
                  <a:txBody>
                    <a:bodyPr/>
                    <a:lstStyle/>
                    <a:p>
                      <a:pPr algn="ctr"/>
                      <a:r>
                        <a:rPr lang="en-US" dirty="0"/>
                        <a:t>5+ pages</a:t>
                      </a:r>
                    </a:p>
                  </a:txBody>
                  <a:tcPr/>
                </a:tc>
                <a:extLst>
                  <a:ext uri="{0D108BD9-81ED-4DB2-BD59-A6C34878D82A}">
                    <a16:rowId xmlns:a16="http://schemas.microsoft.com/office/drawing/2014/main" val="3665758401"/>
                  </a:ext>
                </a:extLst>
              </a:tr>
              <a:tr h="370840">
                <a:tc>
                  <a:txBody>
                    <a:bodyPr/>
                    <a:lstStyle/>
                    <a:p>
                      <a:pPr algn="ctr"/>
                      <a:r>
                        <a:rPr lang="en-US" dirty="0"/>
                        <a:t>3 papers</a:t>
                      </a:r>
                    </a:p>
                  </a:txBody>
                  <a:tcPr/>
                </a:tc>
                <a:tc>
                  <a:txBody>
                    <a:bodyPr/>
                    <a:lstStyle/>
                    <a:p>
                      <a:pPr algn="ctr"/>
                      <a:r>
                        <a:rPr lang="en-US" dirty="0"/>
                        <a:t>6 papers</a:t>
                      </a:r>
                    </a:p>
                  </a:txBody>
                  <a:tcPr/>
                </a:tc>
                <a:tc>
                  <a:txBody>
                    <a:bodyPr/>
                    <a:lstStyle/>
                    <a:p>
                      <a:pPr algn="ctr"/>
                      <a:r>
                        <a:rPr lang="en-US" dirty="0"/>
                        <a:t>3 papers</a:t>
                      </a:r>
                    </a:p>
                  </a:txBody>
                  <a:tcPr/>
                </a:tc>
                <a:tc>
                  <a:txBody>
                    <a:bodyPr/>
                    <a:lstStyle/>
                    <a:p>
                      <a:pPr algn="ctr"/>
                      <a:r>
                        <a:rPr lang="en-US" dirty="0"/>
                        <a:t>3 papers</a:t>
                      </a:r>
                    </a:p>
                  </a:txBody>
                  <a:tcPr/>
                </a:tc>
                <a:tc>
                  <a:txBody>
                    <a:bodyPr/>
                    <a:lstStyle/>
                    <a:p>
                      <a:pPr algn="ctr"/>
                      <a:r>
                        <a:rPr lang="en-US" dirty="0"/>
                        <a:t>0 papers!!!</a:t>
                      </a:r>
                    </a:p>
                  </a:txBody>
                  <a:tcPr/>
                </a:tc>
                <a:extLst>
                  <a:ext uri="{0D108BD9-81ED-4DB2-BD59-A6C34878D82A}">
                    <a16:rowId xmlns:a16="http://schemas.microsoft.com/office/drawing/2014/main" val="3676813352"/>
                  </a:ext>
                </a:extLst>
              </a:tr>
            </a:tbl>
          </a:graphicData>
        </a:graphic>
      </p:graphicFrame>
    </p:spTree>
    <p:extLst>
      <p:ext uri="{BB962C8B-B14F-4D97-AF65-F5344CB8AC3E}">
        <p14:creationId xmlns:p14="http://schemas.microsoft.com/office/powerpoint/2010/main" val="138377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E8907D-5041-8AA8-221D-482E7FAD3FF9}"/>
              </a:ext>
            </a:extLst>
          </p:cNvPr>
          <p:cNvSpPr>
            <a:spLocks noGrp="1"/>
          </p:cNvSpPr>
          <p:nvPr>
            <p:ph idx="1"/>
          </p:nvPr>
        </p:nvSpPr>
        <p:spPr>
          <a:xfrm>
            <a:off x="0" y="957970"/>
            <a:ext cx="12192000" cy="5358264"/>
          </a:xfrm>
        </p:spPr>
        <p:txBody>
          <a:bodyPr>
            <a:normAutofit lnSpcReduction="10000"/>
          </a:bodyPr>
          <a:lstStyle/>
          <a:p>
            <a:r>
              <a:rPr lang="en-US" sz="2400" dirty="0">
                <a:latin typeface="Palatino Linotype" panose="02040502050505030304" pitchFamily="18" charset="0"/>
              </a:rPr>
              <a:t>How much does my writing matter?</a:t>
            </a:r>
          </a:p>
          <a:p>
            <a:pPr lvl="1"/>
            <a:r>
              <a:rPr lang="en-US" sz="2000" dirty="0">
                <a:latin typeface="Palatino Linotype" panose="02040502050505030304" pitchFamily="18" charset="0"/>
              </a:rPr>
              <a:t>This applies to the paper in its entirety, but it matters a lot!!!</a:t>
            </a:r>
          </a:p>
          <a:p>
            <a:pPr marL="457200" lvl="1" indent="0">
              <a:buNone/>
            </a:pPr>
            <a:r>
              <a:rPr lang="en-US" sz="2000" u="sng" dirty="0">
                <a:latin typeface="Palatino Linotype" panose="02040502050505030304" pitchFamily="18" charset="0"/>
              </a:rPr>
              <a:t>Grammar</a:t>
            </a:r>
          </a:p>
          <a:p>
            <a:pPr lvl="2"/>
            <a:r>
              <a:rPr lang="en-US" sz="1600" dirty="0">
                <a:latin typeface="Palatino Linotype" panose="02040502050505030304" pitchFamily="18" charset="0"/>
              </a:rPr>
              <a:t>From my perspective, blatant grammatical, spelling, sentence structure errors, etc. are a death sentence for a paper.</a:t>
            </a:r>
          </a:p>
          <a:p>
            <a:pPr lvl="2"/>
            <a:r>
              <a:rPr lang="en-US" sz="1600" dirty="0">
                <a:latin typeface="Palatino Linotype" panose="02040502050505030304" pitchFamily="18" charset="0"/>
              </a:rPr>
              <a:t>Why should I trust that you were any less careless regarding the unobserved part of your research project (e.g., data collection, cleaning, and analysis)?</a:t>
            </a:r>
          </a:p>
          <a:p>
            <a:pPr lvl="2"/>
            <a:r>
              <a:rPr lang="en-US" sz="1600" dirty="0">
                <a:latin typeface="Palatino Linotype" panose="02040502050505030304" pitchFamily="18" charset="0"/>
              </a:rPr>
              <a:t>If I am refereeing a paper and the introduction is riddled with these types of mistakes, I generally quit reading and recommend a “strong rejection.”</a:t>
            </a:r>
          </a:p>
          <a:p>
            <a:pPr lvl="2"/>
            <a:r>
              <a:rPr lang="en-US" sz="1600" dirty="0">
                <a:latin typeface="Palatino Linotype" panose="02040502050505030304" pitchFamily="18" charset="0"/>
              </a:rPr>
              <a:t>Hiring a copy editor can be a great idea!</a:t>
            </a:r>
          </a:p>
          <a:p>
            <a:pPr marL="461963" indent="0">
              <a:buNone/>
            </a:pPr>
            <a:r>
              <a:rPr lang="en-US" sz="2000" u="sng" dirty="0">
                <a:latin typeface="Palatino Linotype" panose="02040502050505030304" pitchFamily="18" charset="0"/>
              </a:rPr>
              <a:t>Style and tone</a:t>
            </a:r>
          </a:p>
          <a:p>
            <a:pPr marL="1262063" lvl="1" indent="-342900"/>
            <a:r>
              <a:rPr lang="en-US" sz="1600" dirty="0">
                <a:latin typeface="Palatino Linotype" panose="02040502050505030304" pitchFamily="18" charset="0"/>
              </a:rPr>
              <a:t>Be engaging without being chatty or informal.  </a:t>
            </a:r>
          </a:p>
          <a:p>
            <a:pPr marL="1719263" lvl="2" indent="-342900"/>
            <a:r>
              <a:rPr lang="en-US" sz="1400" dirty="0">
                <a:latin typeface="Palatino Linotype" panose="02040502050505030304" pitchFamily="18" charset="0"/>
              </a:rPr>
              <a:t>More formal than the language you hear being used in seminars</a:t>
            </a:r>
          </a:p>
          <a:p>
            <a:pPr marL="1719263" lvl="2" indent="-342900"/>
            <a:r>
              <a:rPr lang="en-US" sz="1400" dirty="0">
                <a:latin typeface="Palatino Linotype" panose="02040502050505030304" pitchFamily="18" charset="0"/>
              </a:rPr>
              <a:t>For instance, avoid words like “get” and “got” and avoid using contractions (e.g., won’t, don’t, can’t)</a:t>
            </a:r>
          </a:p>
          <a:p>
            <a:pPr marL="1262063" lvl="1" indent="-342900"/>
            <a:r>
              <a:rPr lang="en-US" sz="1600" dirty="0">
                <a:latin typeface="Palatino Linotype" panose="02040502050505030304" pitchFamily="18" charset="0"/>
              </a:rPr>
              <a:t>Read what you wrote out load</a:t>
            </a:r>
          </a:p>
          <a:p>
            <a:pPr marL="1719263" lvl="2" indent="-342900"/>
            <a:r>
              <a:rPr lang="en-US" sz="1400" dirty="0">
                <a:latin typeface="Palatino Linotype" panose="02040502050505030304" pitchFamily="18" charset="0"/>
              </a:rPr>
              <a:t>Does each sentence set up the next?</a:t>
            </a:r>
          </a:p>
          <a:p>
            <a:pPr marL="1719263" lvl="2" indent="-342900"/>
            <a:r>
              <a:rPr lang="en-US" sz="1400" dirty="0">
                <a:latin typeface="Palatino Linotype" panose="02040502050505030304" pitchFamily="18" charset="0"/>
              </a:rPr>
              <a:t>Does each paragraph set up the next?</a:t>
            </a:r>
          </a:p>
          <a:p>
            <a:pPr marL="1262063" lvl="1" indent="-342900"/>
            <a:r>
              <a:rPr lang="en-US" sz="1600" dirty="0">
                <a:latin typeface="Palatino Linotype" panose="02040502050505030304" pitchFamily="18" charset="0"/>
              </a:rPr>
              <a:t>Again, go read some classics</a:t>
            </a:r>
          </a:p>
          <a:p>
            <a:pPr marL="1719263" lvl="2" indent="-342900"/>
            <a:r>
              <a:rPr lang="en-US" sz="1400" dirty="0">
                <a:latin typeface="Palatino Linotype" panose="02040502050505030304" pitchFamily="18" charset="0"/>
              </a:rPr>
              <a:t>Wright, Gavin. 1981. “Cheap Labor and Southern Textiles, 1880-1930.” </a:t>
            </a:r>
            <a:r>
              <a:rPr lang="en-US" sz="1400" i="1" dirty="0">
                <a:latin typeface="Palatino Linotype" panose="02040502050505030304" pitchFamily="18" charset="0"/>
              </a:rPr>
              <a:t>Quarterly Journal of Economics</a:t>
            </a:r>
            <a:r>
              <a:rPr lang="en-US" sz="1400" dirty="0">
                <a:latin typeface="Palatino Linotype" panose="02040502050505030304" pitchFamily="18" charset="0"/>
              </a:rPr>
              <a:t>, 96(4): 605-629.</a:t>
            </a:r>
          </a:p>
          <a:p>
            <a:pPr marL="1719263" lvl="2" indent="-342900"/>
            <a:r>
              <a:rPr lang="en-US" sz="1400" dirty="0">
                <a:latin typeface="Palatino Linotype" panose="02040502050505030304" pitchFamily="18" charset="0"/>
              </a:rPr>
              <a:t>Charles, Kerwin et al.. 2009. “Conspicuous Consumption and Race.” </a:t>
            </a:r>
            <a:r>
              <a:rPr lang="en-US" sz="1400" i="1" dirty="0">
                <a:latin typeface="Palatino Linotype" panose="02040502050505030304" pitchFamily="18" charset="0"/>
              </a:rPr>
              <a:t>Quarterly Journal of Economics</a:t>
            </a:r>
            <a:r>
              <a:rPr lang="en-US" sz="1400" dirty="0">
                <a:latin typeface="Palatino Linotype" panose="02040502050505030304" pitchFamily="18" charset="0"/>
              </a:rPr>
              <a:t>, 124(2): 425-467.</a:t>
            </a:r>
          </a:p>
        </p:txBody>
      </p:sp>
      <p:sp>
        <p:nvSpPr>
          <p:cNvPr id="4" name="Title 1">
            <a:extLst>
              <a:ext uri="{FF2B5EF4-FFF2-40B4-BE49-F238E27FC236}">
                <a16:creationId xmlns:a16="http://schemas.microsoft.com/office/drawing/2014/main" id="{1854B924-D114-3B06-3F63-2E38DCF4E0C0}"/>
              </a:ext>
            </a:extLst>
          </p:cNvPr>
          <p:cNvSpPr>
            <a:spLocks noGrp="1"/>
          </p:cNvSpPr>
          <p:nvPr>
            <p:ph type="title"/>
          </p:nvPr>
        </p:nvSpPr>
        <p:spPr>
          <a:xfrm>
            <a:off x="146221" y="173444"/>
            <a:ext cx="10515600" cy="784526"/>
          </a:xfrm>
        </p:spPr>
        <p:txBody>
          <a:bodyPr>
            <a:normAutofit/>
          </a:bodyPr>
          <a:lstStyle/>
          <a:p>
            <a:r>
              <a:rPr lang="en-US" sz="3200" dirty="0">
                <a:latin typeface="Palatino Linotype" panose="02040502050505030304" pitchFamily="18" charset="0"/>
              </a:rPr>
              <a:t>Three Common FAQs</a:t>
            </a:r>
            <a:endParaRPr lang="en-US" sz="3200" dirty="0"/>
          </a:p>
        </p:txBody>
      </p:sp>
    </p:spTree>
    <p:extLst>
      <p:ext uri="{BB962C8B-B14F-4D97-AF65-F5344CB8AC3E}">
        <p14:creationId xmlns:p14="http://schemas.microsoft.com/office/powerpoint/2010/main" val="299122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902FF0-9046-6406-50E0-CDD3145654F7}"/>
              </a:ext>
            </a:extLst>
          </p:cNvPr>
          <p:cNvSpPr>
            <a:spLocks noGrp="1"/>
          </p:cNvSpPr>
          <p:nvPr>
            <p:ph idx="1"/>
          </p:nvPr>
        </p:nvSpPr>
        <p:spPr>
          <a:xfrm>
            <a:off x="838200" y="2323069"/>
            <a:ext cx="10515600" cy="3853893"/>
          </a:xfrm>
        </p:spPr>
        <p:txBody>
          <a:bodyPr>
            <a:normAutofit/>
          </a:bodyPr>
          <a:lstStyle/>
          <a:p>
            <a:pPr marL="0" indent="0" algn="ctr">
              <a:buNone/>
            </a:pPr>
            <a:r>
              <a:rPr lang="en-US" sz="4400" dirty="0">
                <a:latin typeface="Palatino Linotype" panose="02040502050505030304" pitchFamily="18" charset="0"/>
              </a:rPr>
              <a:t>Short break</a:t>
            </a:r>
          </a:p>
        </p:txBody>
      </p:sp>
    </p:spTree>
    <p:extLst>
      <p:ext uri="{BB962C8B-B14F-4D97-AF65-F5344CB8AC3E}">
        <p14:creationId xmlns:p14="http://schemas.microsoft.com/office/powerpoint/2010/main" val="2423766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AB0899F-92CC-4F03-AE99-375B13846225}" vid="{E3288AC6-8055-4991-B73C-87F3D2DE19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 Template</Template>
  <TotalTime>26939</TotalTime>
  <Words>5786</Words>
  <Application>Microsoft Office PowerPoint</Application>
  <PresentationFormat>Widescreen</PresentationFormat>
  <Paragraphs>803</Paragraphs>
  <Slides>57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Calibri</vt:lpstr>
      <vt:lpstr>Calibri Light</vt:lpstr>
      <vt:lpstr>Courier New</vt:lpstr>
      <vt:lpstr>Garamond</vt:lpstr>
      <vt:lpstr>Geneva</vt:lpstr>
      <vt:lpstr>Palatino Linotype</vt:lpstr>
      <vt:lpstr>Times New Roman</vt:lpstr>
      <vt:lpstr>Office Theme</vt:lpstr>
      <vt:lpstr>PowerPoint Presentation</vt:lpstr>
      <vt:lpstr>Writing the first half of your applied paper</vt:lpstr>
      <vt:lpstr>The Introduction</vt:lpstr>
      <vt:lpstr>The Introduction</vt:lpstr>
      <vt:lpstr>PowerPoint Presentation</vt:lpstr>
      <vt:lpstr>PowerPoint Presentation</vt:lpstr>
      <vt:lpstr>Three Common FAQs</vt:lpstr>
      <vt:lpstr>Three Common FAQs</vt:lpstr>
      <vt:lpstr>PowerPoint Presentation</vt:lpstr>
      <vt:lpstr>Background</vt:lpstr>
      <vt:lpstr>Example 1. “The Effects of Pretrial Detention on Conviction, Future Crime, and Employment: Evidence from Randomly Assigned Judges” (Dobbie et al. 2018, American Economic Review)</vt:lpstr>
      <vt:lpstr>Example 2. “Personal Belief Exemptions for School-Entry Vaccinations, Vaccination Rates, and Academic Achievement” (Hair et al. 2018, Journal of Health Economics)</vt:lpstr>
      <vt:lpstr>PowerPoint Presentation</vt:lpstr>
      <vt:lpstr>Background: A common mistake!</vt:lpstr>
      <vt:lpstr>Data and empirical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Collecting and cleaning data sets</vt:lpstr>
      <vt:lpstr>PowerPoint Presentation</vt:lpstr>
      <vt:lpstr>What did we find?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Mining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Bonus slides (added this morning!)</vt:lpstr>
      <vt:lpstr>Bonus slides (added this morning!)</vt:lpstr>
      <vt:lpstr>Short break </vt:lpstr>
      <vt:lpstr>PowerPoint Presentation</vt:lpstr>
      <vt:lpstr>The Conclusion</vt:lpstr>
      <vt:lpstr>The Conclusion</vt:lpstr>
      <vt:lpstr>The Conclusion</vt:lpstr>
      <vt:lpstr>Short break/Q&amp;A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Mark</dc:creator>
  <cp:lastModifiedBy>Anderson, Mark</cp:lastModifiedBy>
  <cp:revision>159</cp:revision>
  <dcterms:created xsi:type="dcterms:W3CDTF">2022-07-20T20:22:44Z</dcterms:created>
  <dcterms:modified xsi:type="dcterms:W3CDTF">2024-10-31T20:49:06Z</dcterms:modified>
</cp:coreProperties>
</file>